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6" r:id="rId2"/>
    <p:sldId id="267" r:id="rId3"/>
    <p:sldId id="272" r:id="rId4"/>
    <p:sldId id="270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61" r:id="rId13"/>
    <p:sldId id="263" r:id="rId14"/>
    <p:sldId id="264" r:id="rId15"/>
    <p:sldId id="265" r:id="rId16"/>
    <p:sldId id="282" r:id="rId17"/>
    <p:sldId id="273" r:id="rId18"/>
    <p:sldId id="274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69770" autoAdjust="0"/>
  </p:normalViewPr>
  <p:slideViewPr>
    <p:cSldViewPr snapToObjects="1">
      <p:cViewPr varScale="1">
        <p:scale>
          <a:sx n="58" d="100"/>
          <a:sy n="58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6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8A357-CDE9-4E41-AA99-89D8CA6E0A78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DC0F1-1FAB-4C4C-B05F-E7CC0E7A1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4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DC0F1-1FAB-4C4C-B05F-E7CC0E7A12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36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3722-C24C-4A6A-B0C5-42AF8B857D2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766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3DDE5B8-F864-480C-9A84-637DA00E7DA4}" type="slidenum">
              <a:rPr lang="en-US" b="1">
                <a:solidFill>
                  <a:prstClr val="black"/>
                </a:solidFill>
                <a:ea typeface="+mn-e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b="1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577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EA our mission is simple – to deliver the best</a:t>
            </a:r>
            <a:r>
              <a:rPr lang="en-US" baseline="0" dirty="0" smtClean="0"/>
              <a:t> experience to our consumers everywhere they want to play.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3DDE5B8-F864-480C-9A84-637DA00E7DA4}" type="slidenum">
              <a:rPr lang="en-US" b="1">
                <a:solidFill>
                  <a:prstClr val="black"/>
                </a:solidFill>
                <a:ea typeface="+mn-e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b="1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09330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500172"/>
          </a:xfrm>
          <a:noFill/>
          <a:ln/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ＭＳ Ｐゴシック" pitchFamily="-112" charset="-128"/>
              </a:rPr>
              <a:t>We have a team</a:t>
            </a:r>
            <a:r>
              <a:rPr lang="en-US" baseline="0" dirty="0" smtClean="0">
                <a:solidFill>
                  <a:srgbClr val="FF0000"/>
                </a:solidFill>
                <a:latin typeface="Arial" pitchFamily="34" charset="0"/>
                <a:ea typeface="ＭＳ Ｐゴシック" pitchFamily="-112" charset="-128"/>
              </a:rPr>
              <a:t> that spans the globe to deliver our titles to everyone around the world. </a:t>
            </a:r>
            <a:endParaRPr lang="en-US" dirty="0">
              <a:solidFill>
                <a:srgbClr val="FF0000"/>
              </a:solidFill>
              <a:latin typeface="Arial" pitchFamily="34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382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Take a look at just some of the IP we develop. These are brands that others in the business would look at with envy – we have a wide bench of great brands and continue to develop more.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E0C02-12B9-ED4F-A6BC-87B5ED0BBF6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81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DC0F1-1FAB-4C4C-B05F-E7CC0E7A12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94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DC0F1-1FAB-4C4C-B05F-E7CC0E7A12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3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ACE-0493-6647-A270-91F7FA7EEB02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F696-A639-D34C-A6F1-9E3AFA72A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4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ACE-0493-6647-A270-91F7FA7EEB02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F696-A639-D34C-A6F1-9E3AFA72A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3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ACE-0493-6647-A270-91F7FA7EEB02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F696-A639-D34C-A6F1-9E3AFA72A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80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1447800"/>
            <a:ext cx="8229600" cy="4724400"/>
          </a:xfrm>
        </p:spPr>
        <p:txBody>
          <a:bodyPr>
            <a:normAutofit/>
          </a:bodyPr>
          <a:lstStyle>
            <a:lvl1pPr marL="231775" indent="-231775">
              <a:spcBef>
                <a:spcPts val="400"/>
              </a:spcBef>
              <a:buFont typeface="Arial" pitchFamily="34" charset="0"/>
              <a:buChar char="•"/>
              <a:defRPr sz="1600"/>
            </a:lvl1pPr>
            <a:lvl2pPr marL="512763" indent="-285750">
              <a:buFont typeface="Verdana" pitchFamily="34" charset="0"/>
              <a:buChar char="‒"/>
              <a:defRPr sz="1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99060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21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F016-550A-9F40-B7DF-CCDE36CF78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9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2F4E7-EF65-2949-8048-8775D9319E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23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ACE-0493-6647-A270-91F7FA7EEB02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F696-A639-D34C-A6F1-9E3AFA72A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8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ACE-0493-6647-A270-91F7FA7EEB02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F696-A639-D34C-A6F1-9E3AFA72A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1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ACE-0493-6647-A270-91F7FA7EEB02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F696-A639-D34C-A6F1-9E3AFA72A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3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ACE-0493-6647-A270-91F7FA7EEB02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F696-A639-D34C-A6F1-9E3AFA72A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9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ACE-0493-6647-A270-91F7FA7EEB02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F696-A639-D34C-A6F1-9E3AFA72A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2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ACE-0493-6647-A270-91F7FA7EEB02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F696-A639-D34C-A6F1-9E3AFA72A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8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ACE-0493-6647-A270-91F7FA7EEB02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F696-A639-D34C-A6F1-9E3AFA72A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4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ACE-0493-6647-A270-91F7FA7EEB02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F696-A639-D34C-A6F1-9E3AFA72A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4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3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5ACE-0493-6647-A270-91F7FA7EEB02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FF696-A639-D34C-A6F1-9E3AFA72A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0XdC1HUp-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tmp"/><Relationship Id="rId5" Type="http://schemas.openxmlformats.org/officeDocument/2006/relationships/image" Target="../media/image41.tmp"/><Relationship Id="rId4" Type="http://schemas.openxmlformats.org/officeDocument/2006/relationships/image" Target="../media/image40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3.jpg"/><Relationship Id="rId4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3.jpg"/><Relationship Id="rId3" Type="http://schemas.openxmlformats.org/officeDocument/2006/relationships/image" Target="../media/image17.jpe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Keeps You Up At Night?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Solving Relocation Nightmares!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44694"/>
            <a:ext cx="2971800" cy="1099981"/>
          </a:xfrm>
          <a:prstGeom prst="rect">
            <a:avLst/>
          </a:prstGeom>
        </p:spPr>
      </p:pic>
      <p:pic>
        <p:nvPicPr>
          <p:cNvPr id="7" name="Content Placeholder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72" y="5542063"/>
            <a:ext cx="808831" cy="8959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18" y="5542063"/>
            <a:ext cx="2036763" cy="80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659204"/>
            <a:ext cx="2886075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Keeps EA Up at Night?</a:t>
            </a:r>
            <a:br>
              <a:rPr lang="en-US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Issue #1:  Noise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4" y="6049169"/>
            <a:ext cx="808831" cy="808831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381" y="5943600"/>
            <a:ext cx="1847619" cy="82857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34904" y="1384110"/>
            <a:ext cx="2904536" cy="1758062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Develop </a:t>
            </a:r>
            <a:r>
              <a:rPr lang="en-US" b="1" dirty="0" smtClean="0">
                <a:solidFill>
                  <a:srgbClr val="FF0000"/>
                </a:solidFill>
              </a:rPr>
              <a:t>creative solutions </a:t>
            </a:r>
            <a:r>
              <a:rPr lang="en-US" dirty="0" smtClean="0">
                <a:solidFill>
                  <a:schemeClr val="tx1"/>
                </a:solidFill>
              </a:rPr>
              <a:t>&amp; increase support &amp; benefits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15572" y="3596255"/>
            <a:ext cx="2743200" cy="1736253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Listen to business partners </a:t>
            </a:r>
            <a:r>
              <a:rPr lang="en-US" dirty="0" smtClean="0">
                <a:solidFill>
                  <a:schemeClr val="tx1"/>
                </a:solidFill>
              </a:rPr>
              <a:t>to understand needs &amp; issues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3313176" y="2063746"/>
            <a:ext cx="2413704" cy="152400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Set expectations </a:t>
            </a:r>
            <a:r>
              <a:rPr lang="en-US" dirty="0" smtClean="0">
                <a:solidFill>
                  <a:schemeClr val="tx1"/>
                </a:solidFill>
              </a:rPr>
              <a:t>upon </a:t>
            </a:r>
            <a:r>
              <a:rPr lang="en-US" dirty="0" err="1" smtClean="0">
                <a:solidFill>
                  <a:schemeClr val="tx1"/>
                </a:solidFill>
              </a:rPr>
              <a:t>relo</a:t>
            </a:r>
            <a:r>
              <a:rPr lang="en-US" dirty="0" smtClean="0">
                <a:solidFill>
                  <a:schemeClr val="tx1"/>
                </a:solidFill>
              </a:rPr>
              <a:t> initiation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3163597" y="4260970"/>
            <a:ext cx="2438476" cy="199208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Continuous </a:t>
            </a:r>
            <a:r>
              <a:rPr lang="en-US" b="1" dirty="0" smtClean="0">
                <a:solidFill>
                  <a:srgbClr val="FF0000"/>
                </a:solidFill>
              </a:rPr>
              <a:t>process improvements &amp; partnering </a:t>
            </a:r>
            <a:r>
              <a:rPr lang="en-US" dirty="0" smtClean="0">
                <a:solidFill>
                  <a:schemeClr val="tx1"/>
                </a:solidFill>
              </a:rPr>
              <a:t>with vendors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5953056" y="1196341"/>
            <a:ext cx="2956040" cy="213360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Seek out </a:t>
            </a:r>
            <a:r>
              <a:rPr lang="en-US" b="1" dirty="0" smtClean="0">
                <a:solidFill>
                  <a:srgbClr val="FF0000"/>
                </a:solidFill>
              </a:rPr>
              <a:t>feedback </a:t>
            </a:r>
            <a:r>
              <a:rPr lang="en-US" dirty="0" smtClean="0">
                <a:solidFill>
                  <a:schemeClr val="tx1"/>
                </a:solidFill>
              </a:rPr>
              <a:t>through 1:1 discussions with employees to understand area of improvement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5691658" y="3733800"/>
            <a:ext cx="2919908" cy="1741714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Prioritize </a:t>
            </a:r>
            <a:r>
              <a:rPr lang="en-US" b="1" dirty="0" smtClean="0">
                <a:solidFill>
                  <a:srgbClr val="FF0000"/>
                </a:solidFill>
              </a:rPr>
              <a:t>employee experience </a:t>
            </a:r>
            <a:r>
              <a:rPr lang="en-US" dirty="0" smtClean="0">
                <a:solidFill>
                  <a:schemeClr val="tx1"/>
                </a:solidFill>
              </a:rPr>
              <a:t>by reviewing policies &amp; processes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7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1960" y="304800"/>
            <a:ext cx="82296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What Keeps EA Up at Night?</a:t>
            </a:r>
            <a:br>
              <a:rPr lang="en-US" dirty="0" smtClean="0"/>
            </a:br>
            <a:r>
              <a:rPr lang="en-US" sz="3200" dirty="0">
                <a:solidFill>
                  <a:srgbClr val="FF0000"/>
                </a:solidFill>
              </a:rPr>
              <a:t>Issue #2:  Being viewed as a Support vs. Strategic </a:t>
            </a:r>
            <a:r>
              <a:rPr lang="en-US" sz="3200" dirty="0" smtClean="0">
                <a:solidFill>
                  <a:srgbClr val="FF0000"/>
                </a:solidFill>
              </a:rPr>
              <a:t>Function</a:t>
            </a:r>
            <a:endParaRPr lang="en-US" sz="32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" y="5943600"/>
            <a:ext cx="808831" cy="808831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484" y="5943600"/>
            <a:ext cx="1847619" cy="828571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247200" y="1958506"/>
            <a:ext cx="2904536" cy="1927693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More </a:t>
            </a:r>
            <a:r>
              <a:rPr lang="en-US" b="1" dirty="0" smtClean="0">
                <a:solidFill>
                  <a:srgbClr val="FF0000"/>
                </a:solidFill>
              </a:rPr>
              <a:t>face time </a:t>
            </a:r>
            <a:r>
              <a:rPr lang="en-US" dirty="0" smtClean="0">
                <a:solidFill>
                  <a:schemeClr val="tx1"/>
                </a:solidFill>
              </a:rPr>
              <a:t>with key business leaders to understand business needs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3007112" y="3048000"/>
            <a:ext cx="2904536" cy="1758062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Change the way we work </a:t>
            </a:r>
            <a:r>
              <a:rPr lang="en-US" dirty="0" smtClean="0">
                <a:solidFill>
                  <a:schemeClr val="tx1"/>
                </a:solidFill>
              </a:rPr>
              <a:t>with our HRBPs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5797504" y="3927031"/>
            <a:ext cx="2904536" cy="1758062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Marketing accomplishments </a:t>
            </a:r>
            <a:r>
              <a:rPr lang="en-US" dirty="0" smtClean="0">
                <a:solidFill>
                  <a:schemeClr val="tx1"/>
                </a:solidFill>
              </a:rPr>
              <a:t>to partners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28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Intuitive Surgical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www.youtube.com/watch?v=0XdC1HUp-rU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81" y="5735069"/>
            <a:ext cx="1847619" cy="82857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25549"/>
            <a:ext cx="2036763" cy="80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8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keeps me up at night?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Talent Acquisition</a:t>
            </a:r>
          </a:p>
          <a:p>
            <a:r>
              <a:rPr lang="en-US" dirty="0" smtClean="0"/>
              <a:t>Customized relocations (U.S. Domestic)</a:t>
            </a:r>
          </a:p>
          <a:p>
            <a:r>
              <a:rPr lang="en-US" dirty="0" smtClean="0"/>
              <a:t>Every case is a one-off (International)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81" y="5735069"/>
            <a:ext cx="1847619" cy="8285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5985"/>
            <a:ext cx="1427163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63" y="3504922"/>
            <a:ext cx="4305673" cy="320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81" y="5735069"/>
            <a:ext cx="1847619" cy="8285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6112379"/>
            <a:ext cx="1427163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76828"/>
            <a:ext cx="3261643" cy="328450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53966"/>
            <a:ext cx="3330229" cy="330736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17" y="685800"/>
            <a:ext cx="5151567" cy="50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22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keeps me up at night? Continued…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Trailing Liabilities / Taxation on Equity </a:t>
            </a:r>
          </a:p>
          <a:p>
            <a:pPr lvl="1"/>
            <a:r>
              <a:rPr lang="en-US" dirty="0" smtClean="0"/>
              <a:t>Managing expectations</a:t>
            </a:r>
          </a:p>
          <a:p>
            <a:pPr lvl="1"/>
            <a:r>
              <a:rPr lang="en-US" dirty="0" smtClean="0"/>
              <a:t>System limitations / Manual calculations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00600"/>
            <a:ext cx="1600200" cy="1047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800600"/>
            <a:ext cx="1847619" cy="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Lack of Engagement </a:t>
            </a:r>
            <a:endParaRPr lang="en-US" sz="2400" dirty="0" smtClean="0"/>
          </a:p>
          <a:p>
            <a:r>
              <a:rPr lang="en-US" sz="2400" dirty="0" smtClean="0"/>
              <a:t>Just how do you interact with various stakeholders?</a:t>
            </a:r>
          </a:p>
          <a:p>
            <a:pPr marL="623888" lvl="1" indent="-342900"/>
            <a:r>
              <a:rPr lang="en-US" sz="2000" dirty="0" smtClean="0"/>
              <a:t>Business Partner</a:t>
            </a:r>
          </a:p>
          <a:p>
            <a:pPr marL="623888" lvl="1" indent="-342900"/>
            <a:r>
              <a:rPr lang="en-US" sz="2000" dirty="0" smtClean="0"/>
              <a:t>Manager</a:t>
            </a:r>
          </a:p>
          <a:p>
            <a:pPr marL="623888" lvl="1" indent="-342900"/>
            <a:r>
              <a:rPr lang="en-US" sz="2000" dirty="0" smtClean="0"/>
              <a:t>Recruiter</a:t>
            </a:r>
          </a:p>
          <a:p>
            <a:pPr marL="623888" lvl="1" indent="-342900"/>
            <a:r>
              <a:rPr lang="en-US" sz="2000" dirty="0" smtClean="0"/>
              <a:t>Employee</a:t>
            </a:r>
          </a:p>
          <a:p>
            <a:pPr marL="342900" indent="-342900"/>
            <a:r>
              <a:rPr lang="en-US" sz="2400" dirty="0" smtClean="0"/>
              <a:t>Consultation</a:t>
            </a:r>
          </a:p>
          <a:p>
            <a:pPr marL="342900" indent="-342900"/>
            <a:r>
              <a:rPr lang="en-US" sz="2400" dirty="0" smtClean="0"/>
              <a:t>Building Trust</a:t>
            </a:r>
          </a:p>
          <a:p>
            <a:pPr marL="342900" indent="-342900"/>
            <a:r>
              <a:rPr lang="en-US" sz="2400" dirty="0" smtClean="0"/>
              <a:t>Keeping Stakeholders engaged!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Me Awake!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715000"/>
            <a:ext cx="3114675" cy="609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419829"/>
            <a:ext cx="1847619" cy="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32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1289222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Break out into huddle groups of say 10 or so!</a:t>
            </a:r>
          </a:p>
          <a:p>
            <a:r>
              <a:rPr lang="en-US" sz="2200" dirty="0" smtClean="0"/>
              <a:t>Room Assistants or you choose a Speaker and Group Leader</a:t>
            </a:r>
          </a:p>
          <a:p>
            <a:r>
              <a:rPr lang="en-US" sz="2200" dirty="0" smtClean="0"/>
              <a:t>Provide Pen &amp; Paper to Speaker to take notes</a:t>
            </a:r>
          </a:p>
          <a:p>
            <a:r>
              <a:rPr lang="en-US" sz="2200" dirty="0" smtClean="0"/>
              <a:t>Group “huddles” together to do a speed session discussion</a:t>
            </a:r>
          </a:p>
          <a:p>
            <a:r>
              <a:rPr lang="en-US" sz="2200" dirty="0" smtClean="0"/>
              <a:t>Huddle for 15 minutes discussing challenge</a:t>
            </a:r>
          </a:p>
          <a:p>
            <a:r>
              <a:rPr lang="en-US" sz="2200" dirty="0" smtClean="0"/>
              <a:t>Then Group Speaker to provide brief summary to session attendees</a:t>
            </a:r>
          </a:p>
          <a:p>
            <a:r>
              <a:rPr lang="en-US" sz="2200" dirty="0" smtClean="0"/>
              <a:t>Panel Huddle quickly, choose best solution discussion! Awards presented!</a:t>
            </a:r>
          </a:p>
          <a:p>
            <a:r>
              <a:rPr lang="en-US" sz="2200" b="1" dirty="0" smtClean="0"/>
              <a:t>Challenges:</a:t>
            </a:r>
          </a:p>
          <a:p>
            <a:pPr lvl="2"/>
            <a:r>
              <a:rPr lang="en-US" sz="2200" dirty="0" smtClean="0"/>
              <a:t>Noise</a:t>
            </a:r>
          </a:p>
          <a:p>
            <a:pPr lvl="2"/>
            <a:r>
              <a:rPr lang="en-US" sz="2200" dirty="0" smtClean="0"/>
              <a:t>Being </a:t>
            </a:r>
            <a:r>
              <a:rPr lang="en-US" sz="2200" dirty="0"/>
              <a:t>viewed as a Support vs. Strategic </a:t>
            </a:r>
            <a:r>
              <a:rPr lang="en-US" sz="2200" dirty="0" smtClean="0"/>
              <a:t>Function</a:t>
            </a:r>
          </a:p>
          <a:p>
            <a:pPr lvl="2"/>
            <a:r>
              <a:rPr lang="en-US" sz="2200" dirty="0"/>
              <a:t>Talent Acquisition</a:t>
            </a:r>
          </a:p>
          <a:p>
            <a:pPr lvl="2"/>
            <a:r>
              <a:rPr lang="en-US" sz="2200" dirty="0"/>
              <a:t>Customized relocations (U.S. Domestic)</a:t>
            </a:r>
          </a:p>
          <a:p>
            <a:pPr lvl="2"/>
            <a:r>
              <a:rPr lang="en-US" sz="2200" dirty="0"/>
              <a:t>Every case is a one-off (International</a:t>
            </a:r>
            <a:r>
              <a:rPr lang="en-US" sz="2200" dirty="0" smtClean="0"/>
              <a:t>)</a:t>
            </a:r>
          </a:p>
          <a:p>
            <a:pPr lvl="2"/>
            <a:r>
              <a:rPr lang="en-US" sz="2200" dirty="0"/>
              <a:t>Trailing Liabilities / Taxation on Equity </a:t>
            </a:r>
          </a:p>
          <a:p>
            <a:pPr lvl="3"/>
            <a:r>
              <a:rPr lang="en-US" sz="2200" dirty="0"/>
              <a:t>Managing expectations</a:t>
            </a:r>
          </a:p>
          <a:p>
            <a:pPr lvl="3"/>
            <a:r>
              <a:rPr lang="en-US" sz="2200" dirty="0"/>
              <a:t>System limitations / Manual </a:t>
            </a:r>
            <a:r>
              <a:rPr lang="en-US" sz="2200" dirty="0" smtClean="0"/>
              <a:t>calculations</a:t>
            </a:r>
          </a:p>
          <a:p>
            <a:pPr lvl="2"/>
            <a:r>
              <a:rPr lang="en-US" sz="2200" dirty="0"/>
              <a:t>Lack of Engagement</a:t>
            </a:r>
          </a:p>
          <a:p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“Up at Night” Challenges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69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letting us help you sleep tonight!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14885"/>
            <a:ext cx="1847619" cy="828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2" y="5105295"/>
            <a:ext cx="1600200" cy="1047750"/>
          </a:xfrm>
          <a:prstGeom prst="rect">
            <a:avLst/>
          </a:prstGeom>
        </p:spPr>
      </p:pic>
      <p:pic>
        <p:nvPicPr>
          <p:cNvPr id="6" name="Content Placeholder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268" y="5214885"/>
            <a:ext cx="808831" cy="80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2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Nightmare Solution’s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Marianne Wong, Electronic Arts</a:t>
            </a:r>
          </a:p>
          <a:p>
            <a:r>
              <a:rPr lang="en-US" dirty="0" smtClean="0"/>
              <a:t>Rebecca </a:t>
            </a:r>
            <a:r>
              <a:rPr lang="en-US" dirty="0" err="1" smtClean="0"/>
              <a:t>Counihan</a:t>
            </a:r>
            <a:r>
              <a:rPr lang="en-US" dirty="0" smtClean="0"/>
              <a:t>, Intuitive Surgical</a:t>
            </a:r>
          </a:p>
          <a:p>
            <a:r>
              <a:rPr lang="en-US" dirty="0" smtClean="0"/>
              <a:t>Sandy Beyer, </a:t>
            </a:r>
            <a:r>
              <a:rPr lang="en-US" dirty="0" err="1" smtClean="0"/>
              <a:t>SalesForce</a:t>
            </a:r>
            <a:endParaRPr lang="en-US" dirty="0" smtClean="0"/>
          </a:p>
          <a:p>
            <a:r>
              <a:rPr lang="en-US" dirty="0" smtClean="0"/>
              <a:t>Patty Ginochio, Cartus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81" y="5346969"/>
            <a:ext cx="1847619" cy="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51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Mobility Challenges Overview</a:t>
            </a:r>
          </a:p>
          <a:p>
            <a:r>
              <a:rPr lang="en-US" dirty="0" smtClean="0"/>
              <a:t>EA, Intuitive Surgical and </a:t>
            </a:r>
            <a:r>
              <a:rPr lang="en-US" dirty="0" err="1" smtClean="0"/>
              <a:t>SalesForce</a:t>
            </a:r>
            <a:r>
              <a:rPr lang="en-US" dirty="0" smtClean="0"/>
              <a:t> present their challenges</a:t>
            </a:r>
          </a:p>
          <a:p>
            <a:r>
              <a:rPr lang="en-US" dirty="0" smtClean="0"/>
              <a:t>Break out into teams to solve theirs and some new ones</a:t>
            </a:r>
          </a:p>
          <a:p>
            <a:r>
              <a:rPr lang="en-US" dirty="0" smtClean="0"/>
              <a:t>Come back together, present ideas</a:t>
            </a:r>
          </a:p>
          <a:p>
            <a:r>
              <a:rPr lang="en-US" dirty="0" smtClean="0"/>
              <a:t>Present winners!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81" y="5346969"/>
            <a:ext cx="1847619" cy="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7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1"/>
            <a:ext cx="914176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867400"/>
            <a:ext cx="1847619" cy="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F_Lagoon_Pilot_Titan.jp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279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858279"/>
            <a:ext cx="9144000" cy="5143500"/>
          </a:xfrm>
          <a:prstGeom prst="rect">
            <a:avLst/>
          </a:prstGeom>
          <a:solidFill>
            <a:schemeClr val="accent4"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b="1" dirty="0">
              <a:latin typeface="Arial Narrow"/>
              <a:cs typeface="Arial Narro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F016-550A-9F40-B7DF-CCDE36CF7844}" type="slidenum">
              <a:rPr lang="en-US" smtClean="0"/>
              <a:t>5</a:t>
            </a:fld>
            <a:endParaRPr lang="en-US" dirty="0"/>
          </a:p>
        </p:txBody>
      </p:sp>
      <p:sp>
        <p:nvSpPr>
          <p:cNvPr id="46" name="Title 15"/>
          <p:cNvSpPr txBox="1">
            <a:spLocks/>
          </p:cNvSpPr>
          <p:nvPr/>
        </p:nvSpPr>
        <p:spPr>
          <a:xfrm>
            <a:off x="168629" y="865154"/>
            <a:ext cx="5202571" cy="857250"/>
          </a:xfrm>
          <a:prstGeom prst="rect">
            <a:avLst/>
          </a:prstGeom>
        </p:spPr>
        <p:txBody>
          <a:bodyPr lIns="91428" tIns="45714" rIns="91428" bIns="45714" anchor="ctr" anchorCtr="0"/>
          <a:lstStyle>
            <a:lvl1pPr algn="l" defTabSz="815391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BAE2EF"/>
                </a:solidFill>
                <a:latin typeface="+mj-lt"/>
                <a:ea typeface="ＭＳ Ｐゴシック" pitchFamily="36" charset="-128"/>
                <a:cs typeface="ＭＳ Ｐゴシック" pitchFamily="36" charset="-128"/>
              </a:defRPr>
            </a:lvl1pPr>
            <a:lvl2pPr algn="ctr" defTabSz="81539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CC00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2pPr>
            <a:lvl3pPr algn="ctr" defTabSz="81539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CC00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3pPr>
            <a:lvl4pPr algn="ctr" defTabSz="81539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CC00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4pPr>
            <a:lvl5pPr algn="ctr" defTabSz="81539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CC00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5pPr>
            <a:lvl6pPr marL="178554" algn="ctr" defTabSz="510241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6" charset="0"/>
              </a:defRPr>
            </a:lvl6pPr>
            <a:lvl7pPr marL="357106" algn="ctr" defTabSz="510241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6" charset="0"/>
              </a:defRPr>
            </a:lvl7pPr>
            <a:lvl8pPr marL="535659" algn="ctr" defTabSz="510241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6" charset="0"/>
              </a:defRPr>
            </a:lvl8pPr>
            <a:lvl9pPr marL="714212" algn="ctr" defTabSz="510241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6" charset="0"/>
              </a:defRPr>
            </a:lvl9pPr>
          </a:lstStyle>
          <a:p>
            <a:r>
              <a:rPr lang="en-US" sz="4000" i="1" spc="-300" dirty="0">
                <a:solidFill>
                  <a:schemeClr val="bg1"/>
                </a:solidFill>
                <a:latin typeface="Arial Black"/>
                <a:cs typeface="Arial Black"/>
              </a:rPr>
              <a:t>ELECTRONIC ARTS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028805" y="1911800"/>
            <a:ext cx="5172038" cy="3457845"/>
            <a:chOff x="2262563" y="927646"/>
            <a:chExt cx="4492327" cy="3003414"/>
          </a:xfrm>
        </p:grpSpPr>
        <p:pic>
          <p:nvPicPr>
            <p:cNvPr id="5" name="Picture 4" descr="_MG_9495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76052" y="930492"/>
              <a:ext cx="1478838" cy="147845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276053" y="927646"/>
              <a:ext cx="1478837" cy="1478453"/>
            </a:xfrm>
            <a:prstGeom prst="rect">
              <a:avLst/>
            </a:prstGeom>
            <a:gradFill flip="none" rotWithShape="1">
              <a:gsLst>
                <a:gs pos="100000">
                  <a:schemeClr val="bg2">
                    <a:lumMod val="10000"/>
                    <a:alpha val="58000"/>
                  </a:schemeClr>
                </a:gs>
                <a:gs pos="0">
                  <a:schemeClr val="accent6">
                    <a:lumMod val="75000"/>
                    <a:alpha val="58000"/>
                  </a:schemeClr>
                </a:gs>
              </a:gsLst>
              <a:lin ang="282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68583" tIns="34292" rIns="68583" bIns="34292" rtlCol="0" anchor="ctr"/>
            <a:lstStyle/>
            <a:p>
              <a:pPr algn="ctr"/>
              <a:r>
                <a:rPr lang="en-US" sz="1100" b="1" dirty="0">
                  <a:latin typeface="Arial"/>
                  <a:cs typeface="Arial"/>
                </a:rPr>
                <a:t/>
              </a:r>
              <a:br>
                <a:rPr lang="en-US" sz="1100" b="1" dirty="0">
                  <a:latin typeface="Arial"/>
                  <a:cs typeface="Arial"/>
                </a:rPr>
              </a:br>
              <a:r>
                <a:rPr lang="en-US" sz="1100" b="1" dirty="0">
                  <a:latin typeface="Arial"/>
                  <a:cs typeface="Arial"/>
                </a:rPr>
                <a:t/>
              </a:r>
              <a:br>
                <a:rPr lang="en-US" sz="1100" b="1" dirty="0">
                  <a:latin typeface="Arial"/>
                  <a:cs typeface="Arial"/>
                </a:rPr>
              </a:br>
              <a:endParaRPr lang="en-US" sz="1100" b="1" dirty="0">
                <a:latin typeface="Arial"/>
                <a:cs typeface="Arial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20994" y="1439058"/>
              <a:ext cx="1325977" cy="327481"/>
            </a:xfrm>
            <a:prstGeom prst="rect">
              <a:avLst/>
            </a:prstGeom>
            <a:noFill/>
          </p:spPr>
          <p:txBody>
            <a:bodyPr wrap="square" lIns="68583" tIns="34292" rIns="68583" bIns="34292" rtlCol="0">
              <a:spAutoFit/>
            </a:bodyPr>
            <a:lstStyle/>
            <a:p>
              <a:r>
                <a:rPr lang="en-US" sz="1000" dirty="0">
                  <a:solidFill>
                    <a:srgbClr val="FFFFFF"/>
                  </a:solidFill>
                  <a:latin typeface="Arial Black"/>
                  <a:cs typeface="Arial Black"/>
                </a:rPr>
                <a:t>FY15 REVENUE $4.5 BILLION</a:t>
              </a:r>
            </a:p>
          </p:txBody>
        </p:sp>
        <p:pic>
          <p:nvPicPr>
            <p:cNvPr id="6" name="Picture 5" descr="Screen Shot 2015-01-28 at 5.20.06 PM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2563" y="2450766"/>
              <a:ext cx="1478837" cy="147843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262563" y="2450738"/>
              <a:ext cx="1478837" cy="1478453"/>
            </a:xfrm>
            <a:prstGeom prst="rect">
              <a:avLst/>
            </a:prstGeom>
            <a:gradFill flip="none" rotWithShape="1">
              <a:gsLst>
                <a:gs pos="100000">
                  <a:srgbClr val="005700">
                    <a:alpha val="60000"/>
                  </a:srgbClr>
                </a:gs>
                <a:gs pos="0">
                  <a:srgbClr val="51AE22">
                    <a:alpha val="60000"/>
                  </a:srgbClr>
                </a:gs>
              </a:gsLst>
              <a:lin ang="282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68583" tIns="34292" rIns="68583" bIns="34292" rtlCol="0" anchor="ctr"/>
            <a:lstStyle/>
            <a:p>
              <a:pPr algn="ctr"/>
              <a:endParaRPr lang="en-US" sz="1500" b="1" dirty="0">
                <a:latin typeface="Arial"/>
                <a:cs typeface="Arial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360502" y="2752315"/>
              <a:ext cx="1325977" cy="862137"/>
            </a:xfrm>
            <a:prstGeom prst="rect">
              <a:avLst/>
            </a:prstGeom>
            <a:noFill/>
          </p:spPr>
          <p:txBody>
            <a:bodyPr wrap="square" lIns="68583" tIns="34292" rIns="68583" bIns="34292" rtlCol="0">
              <a:spAutoFit/>
            </a:bodyPr>
            <a:lstStyle/>
            <a:p>
              <a:r>
                <a:rPr lang="en-US" sz="1000" dirty="0">
                  <a:solidFill>
                    <a:srgbClr val="FFFFFF"/>
                  </a:solidFill>
                  <a:latin typeface="Arial Black"/>
                  <a:cs typeface="Arial Black"/>
                </a:rPr>
                <a:t>GAMES, </a:t>
              </a:r>
              <a:br>
                <a:rPr lang="en-US" sz="1000" dirty="0">
                  <a:solidFill>
                    <a:srgbClr val="FFFFFF"/>
                  </a:solidFill>
                  <a:latin typeface="Arial Black"/>
                  <a:cs typeface="Arial Black"/>
                </a:rPr>
              </a:br>
              <a:r>
                <a:rPr lang="en-US" sz="1000" dirty="0">
                  <a:solidFill>
                    <a:srgbClr val="FFFFFF"/>
                  </a:solidFill>
                  <a:latin typeface="Arial Black"/>
                  <a:cs typeface="Arial Black"/>
                </a:rPr>
                <a:t>CONTENT AND LIVE SERVICES </a:t>
              </a:r>
              <a:br>
                <a:rPr lang="en-US" sz="1000" dirty="0">
                  <a:solidFill>
                    <a:srgbClr val="FFFFFF"/>
                  </a:solidFill>
                  <a:latin typeface="Arial Black"/>
                  <a:cs typeface="Arial Black"/>
                </a:rPr>
              </a:br>
              <a:r>
                <a:rPr lang="en-US" sz="1000" dirty="0">
                  <a:solidFill>
                    <a:srgbClr val="FFFFFF"/>
                  </a:solidFill>
                  <a:latin typeface="Arial Black"/>
                  <a:cs typeface="Arial Black"/>
                </a:rPr>
                <a:t>ON CONSOLE, </a:t>
              </a:r>
              <a:br>
                <a:rPr lang="en-US" sz="1000" dirty="0">
                  <a:solidFill>
                    <a:srgbClr val="FFFFFF"/>
                  </a:solidFill>
                  <a:latin typeface="Arial Black"/>
                  <a:cs typeface="Arial Black"/>
                </a:rPr>
              </a:br>
              <a:r>
                <a:rPr lang="en-US" sz="1000" dirty="0">
                  <a:solidFill>
                    <a:srgbClr val="FFFFFF"/>
                  </a:solidFill>
                  <a:latin typeface="Arial Black"/>
                  <a:cs typeface="Arial Black"/>
                </a:rPr>
                <a:t>PC, MOBILE </a:t>
              </a:r>
              <a:br>
                <a:rPr lang="en-US" sz="1000" dirty="0">
                  <a:solidFill>
                    <a:srgbClr val="FFFFFF"/>
                  </a:solidFill>
                  <a:latin typeface="Arial Black"/>
                  <a:cs typeface="Arial Black"/>
                </a:rPr>
              </a:br>
              <a:r>
                <a:rPr lang="en-US" sz="1000" dirty="0">
                  <a:solidFill>
                    <a:srgbClr val="FFFFFF"/>
                  </a:solidFill>
                  <a:latin typeface="Arial Black"/>
                  <a:cs typeface="Arial Black"/>
                </a:rPr>
                <a:t>AND TABLET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69309" y="2450738"/>
              <a:ext cx="1478837" cy="1473975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3769309" y="2450752"/>
              <a:ext cx="1478837" cy="1478453"/>
            </a:xfrm>
            <a:prstGeom prst="rect">
              <a:avLst/>
            </a:prstGeom>
            <a:gradFill flip="none" rotWithShape="1">
              <a:gsLst>
                <a:gs pos="100000">
                  <a:srgbClr val="FFFF00">
                    <a:alpha val="68000"/>
                  </a:srgbClr>
                </a:gs>
                <a:gs pos="0">
                  <a:srgbClr val="FF6600">
                    <a:alpha val="68000"/>
                  </a:srgbClr>
                </a:gs>
              </a:gsLst>
              <a:lin ang="282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68583" tIns="34292" rIns="68583" bIns="34292" rtlCol="0" anchor="ctr"/>
            <a:lstStyle/>
            <a:p>
              <a:pPr algn="ctr"/>
              <a:endParaRPr lang="en-US" sz="1100" b="1" dirty="0">
                <a:latin typeface="Arial Narrow"/>
                <a:cs typeface="Arial Narrow"/>
              </a:endParaRPr>
            </a:p>
            <a:p>
              <a:pPr algn="ctr"/>
              <a:endParaRPr lang="en-US" sz="1100" b="1" dirty="0">
                <a:latin typeface="Arial Narrow"/>
                <a:cs typeface="Arial Narrow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52815" y="2762164"/>
              <a:ext cx="1554043" cy="728473"/>
            </a:xfrm>
            <a:prstGeom prst="rect">
              <a:avLst/>
            </a:prstGeom>
            <a:noFill/>
          </p:spPr>
          <p:txBody>
            <a:bodyPr wrap="square" lIns="68583" tIns="34292" rIns="68583" bIns="34292" rtlCol="0">
              <a:spAutoFit/>
            </a:bodyPr>
            <a:lstStyle/>
            <a:p>
              <a:r>
                <a:rPr lang="en-US" sz="1000" dirty="0">
                  <a:solidFill>
                    <a:srgbClr val="FFFFFF"/>
                  </a:solidFill>
                  <a:latin typeface="Arial Black"/>
                  <a:cs typeface="Arial Black"/>
                </a:rPr>
                <a:t>#1 PUBLISHER ON PLAYSTATION4 AND XBOX ONE CONSOLES IN THE WESTERN WORLD 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76052" y="2445292"/>
              <a:ext cx="1478838" cy="1485768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5276052" y="2450752"/>
              <a:ext cx="1478837" cy="1478453"/>
            </a:xfrm>
            <a:prstGeom prst="rect">
              <a:avLst/>
            </a:prstGeom>
            <a:gradFill flip="none" rotWithShape="1">
              <a:gsLst>
                <a:gs pos="100000">
                  <a:schemeClr val="accent3">
                    <a:lumMod val="50000"/>
                    <a:alpha val="65000"/>
                  </a:schemeClr>
                </a:gs>
                <a:gs pos="0">
                  <a:schemeClr val="accent1">
                    <a:alpha val="65000"/>
                  </a:schemeClr>
                </a:gs>
              </a:gsLst>
              <a:lin ang="282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68583" tIns="34292" rIns="68583" bIns="34292" rtlCol="0" anchor="ctr"/>
            <a:lstStyle/>
            <a:p>
              <a:pPr algn="ctr"/>
              <a:endParaRPr lang="en-US" sz="1100" b="1" dirty="0">
                <a:solidFill>
                  <a:srgbClr val="FF00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320995" y="2843326"/>
              <a:ext cx="1382761" cy="461145"/>
            </a:xfrm>
            <a:prstGeom prst="rect">
              <a:avLst/>
            </a:prstGeom>
            <a:noFill/>
          </p:spPr>
          <p:txBody>
            <a:bodyPr wrap="square" lIns="68583" tIns="34292" rIns="68583" bIns="34292" rtlCol="0">
              <a:spAutoFit/>
            </a:bodyPr>
            <a:lstStyle/>
            <a:p>
              <a:r>
                <a:rPr lang="en-US" sz="1000" dirty="0">
                  <a:solidFill>
                    <a:srgbClr val="FFFFFF"/>
                  </a:solidFill>
                  <a:latin typeface="Arial Black"/>
                  <a:cs typeface="Arial Black"/>
                </a:rPr>
                <a:t>OVER 2 BILLION DOWNLOADS OF EA MOBILE GAMES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74245" y="930492"/>
              <a:ext cx="1473902" cy="147560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769309" y="927646"/>
              <a:ext cx="1478837" cy="1478453"/>
            </a:xfrm>
            <a:prstGeom prst="rect">
              <a:avLst/>
            </a:prstGeom>
            <a:gradFill flip="none" rotWithShape="1">
              <a:gsLst>
                <a:gs pos="100000">
                  <a:srgbClr val="FF0000">
                    <a:alpha val="65000"/>
                  </a:srgbClr>
                </a:gs>
                <a:gs pos="0">
                  <a:srgbClr val="660066">
                    <a:alpha val="65000"/>
                  </a:srgbClr>
                </a:gs>
              </a:gsLst>
              <a:lin ang="282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68583" tIns="34292" rIns="68583" bIns="34292" rtlCol="0" anchor="ctr"/>
            <a:lstStyle/>
            <a:p>
              <a:pPr algn="ctr"/>
              <a:r>
                <a:rPr lang="en-US" sz="1100" b="1" dirty="0">
                  <a:latin typeface="Arial"/>
                  <a:cs typeface="Arial"/>
                </a:rPr>
                <a:t/>
              </a:r>
              <a:br>
                <a:rPr lang="en-US" sz="1100" b="1" dirty="0">
                  <a:latin typeface="Arial"/>
                  <a:cs typeface="Arial"/>
                </a:rPr>
              </a:br>
              <a:endParaRPr lang="en-US" sz="1100" b="1" dirty="0">
                <a:latin typeface="Arial"/>
                <a:cs typeface="Arial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20433" y="1257940"/>
              <a:ext cx="1325977" cy="728473"/>
            </a:xfrm>
            <a:prstGeom prst="rect">
              <a:avLst/>
            </a:prstGeom>
            <a:noFill/>
          </p:spPr>
          <p:txBody>
            <a:bodyPr wrap="square" lIns="68583" tIns="34292" rIns="68583" bIns="34292" rtlCol="0">
              <a:spAutoFit/>
            </a:bodyPr>
            <a:lstStyle/>
            <a:p>
              <a:r>
                <a:rPr lang="en-US" sz="1000" dirty="0">
                  <a:solidFill>
                    <a:srgbClr val="FFFFFF"/>
                  </a:solidFill>
                  <a:latin typeface="Arial Black"/>
                  <a:cs typeface="Arial Black"/>
                </a:rPr>
                <a:t>300 MILLION REGISTERED PLAYERS </a:t>
              </a:r>
            </a:p>
            <a:p>
              <a:r>
                <a:rPr lang="en-US" sz="1000" dirty="0">
                  <a:solidFill>
                    <a:srgbClr val="FFFFFF"/>
                  </a:solidFill>
                  <a:latin typeface="Arial Black"/>
                  <a:cs typeface="Arial Black"/>
                </a:rPr>
                <a:t>IN OVER 200 COUNTRIES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2563" y="929637"/>
              <a:ext cx="1478837" cy="148828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262563" y="927646"/>
              <a:ext cx="1478837" cy="1478453"/>
            </a:xfrm>
            <a:prstGeom prst="rect">
              <a:avLst/>
            </a:prstGeom>
            <a:gradFill flip="none" rotWithShape="1">
              <a:gsLst>
                <a:gs pos="100000">
                  <a:schemeClr val="accent3">
                    <a:lumMod val="50000"/>
                    <a:alpha val="59000"/>
                  </a:schemeClr>
                </a:gs>
                <a:gs pos="0">
                  <a:schemeClr val="accent4">
                    <a:alpha val="59000"/>
                  </a:schemeClr>
                </a:gs>
              </a:gsLst>
              <a:lin ang="282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68583" tIns="34292" rIns="68583" bIns="34292" rtlCol="0" anchor="ctr"/>
            <a:lstStyle/>
            <a:p>
              <a:pPr algn="ctr"/>
              <a:endParaRPr lang="en-US" sz="1100" b="1" dirty="0"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0502" y="1447320"/>
              <a:ext cx="1325977" cy="327481"/>
            </a:xfrm>
            <a:prstGeom prst="rect">
              <a:avLst/>
            </a:prstGeom>
            <a:noFill/>
          </p:spPr>
          <p:txBody>
            <a:bodyPr wrap="square" lIns="68583" tIns="34292" rIns="68583" bIns="34292" rtlCol="0">
              <a:spAutoFit/>
            </a:bodyPr>
            <a:lstStyle/>
            <a:p>
              <a:r>
                <a:rPr lang="en-US" sz="1000" dirty="0">
                  <a:solidFill>
                    <a:srgbClr val="FFFFFF"/>
                  </a:solidFill>
                  <a:latin typeface="Arial Black"/>
                  <a:cs typeface="Arial Black"/>
                </a:rPr>
                <a:t>FOUNDED </a:t>
              </a:r>
              <a:br>
                <a:rPr lang="en-US" sz="1000" dirty="0">
                  <a:solidFill>
                    <a:srgbClr val="FFFFFF"/>
                  </a:solidFill>
                  <a:latin typeface="Arial Black"/>
                  <a:cs typeface="Arial Black"/>
                </a:rPr>
              </a:br>
              <a:r>
                <a:rPr lang="en-US" sz="1000" dirty="0">
                  <a:solidFill>
                    <a:srgbClr val="FFFFFF"/>
                  </a:solidFill>
                  <a:latin typeface="Arial Black"/>
                  <a:cs typeface="Arial Black"/>
                </a:rPr>
                <a:t>IN 1982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-5090" y="1019175"/>
            <a:ext cx="9149090" cy="549208"/>
          </a:xfrm>
          <a:prstGeom prst="rect">
            <a:avLst/>
          </a:prstGeom>
          <a:solidFill>
            <a:schemeClr val="bg2">
              <a:alpha val="3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b="1" dirty="0">
              <a:latin typeface="Arial Narrow"/>
              <a:cs typeface="Arial Narrow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381" y="5989990"/>
            <a:ext cx="1847619" cy="828571"/>
          </a:xfrm>
          <a:prstGeom prst="rect">
            <a:avLst/>
          </a:prstGeom>
        </p:spPr>
      </p:pic>
      <p:pic>
        <p:nvPicPr>
          <p:cNvPr id="28" name="Content Placeholder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6285"/>
            <a:ext cx="808831" cy="80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63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57251"/>
            <a:ext cx="9144001" cy="5144840"/>
          </a:xfrm>
          <a:prstGeom prst="rect">
            <a:avLst/>
          </a:prstGeom>
        </p:spPr>
      </p:pic>
      <p:sp>
        <p:nvSpPr>
          <p:cNvPr id="7" name="Title 15"/>
          <p:cNvSpPr txBox="1">
            <a:spLocks/>
          </p:cNvSpPr>
          <p:nvPr/>
        </p:nvSpPr>
        <p:spPr>
          <a:xfrm>
            <a:off x="359930" y="3770745"/>
            <a:ext cx="4119617" cy="857250"/>
          </a:xfrm>
          <a:prstGeom prst="rect">
            <a:avLst/>
          </a:prstGeom>
        </p:spPr>
        <p:txBody>
          <a:bodyPr lIns="91428" tIns="45714" rIns="91428" bIns="45714" anchor="ctr" anchorCtr="0"/>
          <a:lstStyle>
            <a:lvl1pPr algn="l" defTabSz="815391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BAE2EF"/>
                </a:solidFill>
                <a:latin typeface="+mj-lt"/>
                <a:ea typeface="ＭＳ Ｐゴシック" pitchFamily="36" charset="-128"/>
                <a:cs typeface="ＭＳ Ｐゴシック" pitchFamily="36" charset="-128"/>
              </a:defRPr>
            </a:lvl1pPr>
            <a:lvl2pPr algn="ctr" defTabSz="81539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CC00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2pPr>
            <a:lvl3pPr algn="ctr" defTabSz="81539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CC00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3pPr>
            <a:lvl4pPr algn="ctr" defTabSz="81539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CC00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4pPr>
            <a:lvl5pPr algn="ctr" defTabSz="81539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CC00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5pPr>
            <a:lvl6pPr marL="178554" algn="ctr" defTabSz="510241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6" charset="0"/>
              </a:defRPr>
            </a:lvl6pPr>
            <a:lvl7pPr marL="357106" algn="ctr" defTabSz="510241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6" charset="0"/>
              </a:defRPr>
            </a:lvl7pPr>
            <a:lvl8pPr marL="535659" algn="ctr" defTabSz="510241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6" charset="0"/>
              </a:defRPr>
            </a:lvl8pPr>
            <a:lvl9pPr marL="714212" algn="ctr" defTabSz="510241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6" charset="0"/>
              </a:defRPr>
            </a:lvl9pPr>
          </a:lstStyle>
          <a:p>
            <a:endParaRPr lang="en-US" sz="2600" i="1" spc="-3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8035" y="1048046"/>
            <a:ext cx="4119617" cy="1524476"/>
            <a:chOff x="198034" y="180232"/>
            <a:chExt cx="4119617" cy="1524476"/>
          </a:xfrm>
        </p:grpSpPr>
        <p:sp>
          <p:nvSpPr>
            <p:cNvPr id="127" name="Title 15"/>
            <p:cNvSpPr txBox="1">
              <a:spLocks/>
            </p:cNvSpPr>
            <p:nvPr/>
          </p:nvSpPr>
          <p:spPr>
            <a:xfrm>
              <a:off x="198034" y="180232"/>
              <a:ext cx="4119617" cy="857250"/>
            </a:xfrm>
            <a:prstGeom prst="rect">
              <a:avLst/>
            </a:prstGeom>
          </p:spPr>
          <p:txBody>
            <a:bodyPr lIns="91428" tIns="45714" rIns="91428" bIns="45714" anchor="ctr" anchorCtr="0"/>
            <a:lstStyle>
              <a:lvl1pPr algn="l" defTabSz="815391" rtl="0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BAE2EF"/>
                  </a:solidFill>
                  <a:latin typeface="+mj-lt"/>
                  <a:ea typeface="ＭＳ Ｐゴシック" pitchFamily="36" charset="-128"/>
                  <a:cs typeface="ＭＳ Ｐゴシック" pitchFamily="36" charset="-128"/>
                </a:defRPr>
              </a:lvl1pPr>
              <a:lvl2pPr algn="ctr" defTabSz="815391" rtl="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CC00"/>
                  </a:solidFill>
                  <a:latin typeface="Arial" pitchFamily="36" charset="0"/>
                  <a:ea typeface="ＭＳ Ｐゴシック" pitchFamily="36" charset="-128"/>
                  <a:cs typeface="ＭＳ Ｐゴシック" pitchFamily="36" charset="-128"/>
                </a:defRPr>
              </a:lvl2pPr>
              <a:lvl3pPr algn="ctr" defTabSz="815391" rtl="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CC00"/>
                  </a:solidFill>
                  <a:latin typeface="Arial" pitchFamily="36" charset="0"/>
                  <a:ea typeface="ＭＳ Ｐゴシック" pitchFamily="36" charset="-128"/>
                  <a:cs typeface="ＭＳ Ｐゴシック" pitchFamily="36" charset="-128"/>
                </a:defRPr>
              </a:lvl3pPr>
              <a:lvl4pPr algn="ctr" defTabSz="815391" rtl="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CC00"/>
                  </a:solidFill>
                  <a:latin typeface="Arial" pitchFamily="36" charset="0"/>
                  <a:ea typeface="ＭＳ Ｐゴシック" pitchFamily="36" charset="-128"/>
                  <a:cs typeface="ＭＳ Ｐゴシック" pitchFamily="36" charset="-128"/>
                </a:defRPr>
              </a:lvl4pPr>
              <a:lvl5pPr algn="ctr" defTabSz="815391" rtl="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CC00"/>
                  </a:solidFill>
                  <a:latin typeface="Arial" pitchFamily="36" charset="0"/>
                  <a:ea typeface="ＭＳ Ｐゴシック" pitchFamily="36" charset="-128"/>
                  <a:cs typeface="ＭＳ Ｐゴシック" pitchFamily="36" charset="-128"/>
                </a:defRPr>
              </a:lvl5pPr>
              <a:lvl6pPr marL="178554" algn="ctr" defTabSz="510241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6" charset="0"/>
                </a:defRPr>
              </a:lvl6pPr>
              <a:lvl7pPr marL="357106" algn="ctr" defTabSz="510241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6" charset="0"/>
                </a:defRPr>
              </a:lvl7pPr>
              <a:lvl8pPr marL="535659" algn="ctr" defTabSz="510241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6" charset="0"/>
                </a:defRPr>
              </a:lvl8pPr>
              <a:lvl9pPr marL="714212" algn="ctr" defTabSz="510241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6" charset="0"/>
                </a:defRPr>
              </a:lvl9pPr>
            </a:lstStyle>
            <a:p>
              <a:r>
                <a:rPr lang="en-US" sz="7200" i="1" spc="-300" dirty="0">
                  <a:solidFill>
                    <a:schemeClr val="bg1"/>
                  </a:solidFill>
                  <a:latin typeface="Arial Black"/>
                  <a:cs typeface="Arial Black"/>
                </a:rPr>
                <a:t>VISION</a:t>
              </a:r>
              <a:endParaRPr lang="en-US" sz="8800" i="1" spc="-300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97040" y="1081460"/>
              <a:ext cx="3920610" cy="623248"/>
            </a:xfrm>
            <a:prstGeom prst="rect">
              <a:avLst/>
            </a:prstGeom>
            <a:noFill/>
          </p:spPr>
          <p:txBody>
            <a:bodyPr wrap="square" lIns="68583" tIns="34292" rIns="68583" bIns="34292" rtlCol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  <a:latin typeface="Arial Black"/>
                  <a:cs typeface="Arial Black"/>
                </a:rPr>
                <a:t>WE UNITE THE WORLD THROUGH PLAY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717" y="6002091"/>
            <a:ext cx="1847619" cy="828571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457200" y="2868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Electronic Arts</a:t>
            </a:r>
            <a:endParaRPr lang="en-US" dirty="0"/>
          </a:p>
        </p:txBody>
      </p:sp>
      <p:pic>
        <p:nvPicPr>
          <p:cNvPr id="10" name="Content Placeholder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4" y="6002091"/>
            <a:ext cx="808831" cy="80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29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98032" y="1041563"/>
            <a:ext cx="5182049" cy="1801472"/>
            <a:chOff x="245601" y="1864013"/>
            <a:chExt cx="5182049" cy="1801472"/>
          </a:xfrm>
        </p:grpSpPr>
        <p:sp>
          <p:nvSpPr>
            <p:cNvPr id="7" name="Title 15"/>
            <p:cNvSpPr txBox="1">
              <a:spLocks/>
            </p:cNvSpPr>
            <p:nvPr/>
          </p:nvSpPr>
          <p:spPr>
            <a:xfrm>
              <a:off x="245601" y="1864013"/>
              <a:ext cx="5182049" cy="857250"/>
            </a:xfrm>
            <a:prstGeom prst="rect">
              <a:avLst/>
            </a:prstGeom>
          </p:spPr>
          <p:txBody>
            <a:bodyPr lIns="91428" tIns="45714" rIns="91428" bIns="45714" anchor="ctr" anchorCtr="0"/>
            <a:lstStyle>
              <a:lvl1pPr algn="l" defTabSz="815391" rtl="0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BAE2EF"/>
                  </a:solidFill>
                  <a:latin typeface="+mj-lt"/>
                  <a:ea typeface="ＭＳ Ｐゴシック" pitchFamily="36" charset="-128"/>
                  <a:cs typeface="ＭＳ Ｐゴシック" pitchFamily="36" charset="-128"/>
                </a:defRPr>
              </a:lvl1pPr>
              <a:lvl2pPr algn="ctr" defTabSz="815391" rtl="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CC00"/>
                  </a:solidFill>
                  <a:latin typeface="Arial" pitchFamily="36" charset="0"/>
                  <a:ea typeface="ＭＳ Ｐゴシック" pitchFamily="36" charset="-128"/>
                  <a:cs typeface="ＭＳ Ｐゴシック" pitchFamily="36" charset="-128"/>
                </a:defRPr>
              </a:lvl2pPr>
              <a:lvl3pPr algn="ctr" defTabSz="815391" rtl="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CC00"/>
                  </a:solidFill>
                  <a:latin typeface="Arial" pitchFamily="36" charset="0"/>
                  <a:ea typeface="ＭＳ Ｐゴシック" pitchFamily="36" charset="-128"/>
                  <a:cs typeface="ＭＳ Ｐゴシック" pitchFamily="36" charset="-128"/>
                </a:defRPr>
              </a:lvl3pPr>
              <a:lvl4pPr algn="ctr" defTabSz="815391" rtl="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CC00"/>
                  </a:solidFill>
                  <a:latin typeface="Arial" pitchFamily="36" charset="0"/>
                  <a:ea typeface="ＭＳ Ｐゴシック" pitchFamily="36" charset="-128"/>
                  <a:cs typeface="ＭＳ Ｐゴシック" pitchFamily="36" charset="-128"/>
                </a:defRPr>
              </a:lvl4pPr>
              <a:lvl5pPr algn="ctr" defTabSz="815391" rtl="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CC00"/>
                  </a:solidFill>
                  <a:latin typeface="Arial" pitchFamily="36" charset="0"/>
                  <a:ea typeface="ＭＳ Ｐゴシック" pitchFamily="36" charset="-128"/>
                  <a:cs typeface="ＭＳ Ｐゴシック" pitchFamily="36" charset="-128"/>
                </a:defRPr>
              </a:lvl5pPr>
              <a:lvl6pPr marL="178554" algn="ctr" defTabSz="510241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6" charset="0"/>
                </a:defRPr>
              </a:lvl6pPr>
              <a:lvl7pPr marL="357106" algn="ctr" defTabSz="510241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6" charset="0"/>
                </a:defRPr>
              </a:lvl7pPr>
              <a:lvl8pPr marL="535659" algn="ctr" defTabSz="510241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6" charset="0"/>
                </a:defRPr>
              </a:lvl8pPr>
              <a:lvl9pPr marL="714212" algn="ctr" defTabSz="510241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6" charset="0"/>
                </a:defRPr>
              </a:lvl9pPr>
            </a:lstStyle>
            <a:p>
              <a:r>
                <a:rPr lang="en-US" sz="7200" i="1" spc="-300" dirty="0">
                  <a:solidFill>
                    <a:schemeClr val="bg1"/>
                  </a:solidFill>
                  <a:latin typeface="Arial Black"/>
                  <a:cs typeface="Arial Black"/>
                </a:rPr>
                <a:t>MISSION</a:t>
              </a:r>
              <a:endParaRPr lang="en-US" sz="8800" i="1" spc="-300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8705" y="2765239"/>
              <a:ext cx="5063880" cy="900246"/>
            </a:xfrm>
            <a:prstGeom prst="rect">
              <a:avLst/>
            </a:prstGeom>
            <a:noFill/>
          </p:spPr>
          <p:txBody>
            <a:bodyPr wrap="square" lIns="68583" tIns="34292" rIns="68583" bIns="34292" rtlCol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  <a:latin typeface="Arial Black"/>
                  <a:cs typeface="Arial Black"/>
                </a:rPr>
                <a:t>BUILD THE WORLD’S BEST DIGITAL PLAYGROUND WITH FUN FOR EVERYONE, ANYTIME, ANYWHERE 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981010"/>
            <a:ext cx="1847619" cy="828571"/>
          </a:xfrm>
          <a:prstGeom prst="rect">
            <a:avLst/>
          </a:prstGeom>
        </p:spPr>
      </p:pic>
      <p:sp>
        <p:nvSpPr>
          <p:cNvPr id="10" name="Title 5"/>
          <p:cNvSpPr txBox="1">
            <a:spLocks/>
          </p:cNvSpPr>
          <p:nvPr/>
        </p:nvSpPr>
        <p:spPr>
          <a:xfrm>
            <a:off x="457200" y="4841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Electronic Arts</a:t>
            </a:r>
            <a:endParaRPr lang="en-US" dirty="0"/>
          </a:p>
        </p:txBody>
      </p:sp>
      <p:pic>
        <p:nvPicPr>
          <p:cNvPr id="11" name="Content Placeholder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750"/>
            <a:ext cx="808831" cy="80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50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-5090" y="1019175"/>
            <a:ext cx="9149090" cy="549208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b="1" dirty="0">
              <a:latin typeface="Arial Narrow"/>
              <a:cs typeface="Arial Narrow"/>
            </a:endParaRPr>
          </a:p>
        </p:txBody>
      </p:sp>
      <p:pic>
        <p:nvPicPr>
          <p:cNvPr id="2" name="Picture 1" descr="Location Mapblue.png"/>
          <p:cNvPicPr>
            <a:picLocks noChangeAspect="1"/>
          </p:cNvPicPr>
          <p:nvPr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49" r="9088" b="6301"/>
          <a:stretch/>
        </p:blipFill>
        <p:spPr>
          <a:xfrm>
            <a:off x="24067" y="871415"/>
            <a:ext cx="9147378" cy="5143500"/>
          </a:xfrm>
          <a:prstGeom prst="rect">
            <a:avLst/>
          </a:prstGeom>
        </p:spPr>
      </p:pic>
      <p:sp>
        <p:nvSpPr>
          <p:cNvPr id="136" name="TextBox 135"/>
          <p:cNvSpPr txBox="1"/>
          <p:nvPr/>
        </p:nvSpPr>
        <p:spPr>
          <a:xfrm>
            <a:off x="4630636" y="2246111"/>
            <a:ext cx="1714500" cy="180813"/>
          </a:xfrm>
          <a:prstGeom prst="rect">
            <a:avLst/>
          </a:prstGeom>
          <a:noFill/>
        </p:spPr>
        <p:txBody>
          <a:bodyPr wrap="square" lIns="57143" tIns="28572" rIns="57143" bIns="28572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accent2"/>
                </a:solidFill>
                <a:latin typeface="Arial"/>
                <a:cs typeface="Arial"/>
              </a:rPr>
              <a:t>Stockholm</a:t>
            </a:r>
          </a:p>
        </p:txBody>
      </p:sp>
      <p:sp>
        <p:nvSpPr>
          <p:cNvPr id="220" name="TextBox 9"/>
          <p:cNvSpPr txBox="1">
            <a:spLocks noChangeArrowheads="1"/>
          </p:cNvSpPr>
          <p:nvPr/>
        </p:nvSpPr>
        <p:spPr bwMode="auto">
          <a:xfrm>
            <a:off x="-127000" y="3375411"/>
            <a:ext cx="1481138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algn="r"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Redwood Shores (HQ) </a:t>
            </a:r>
          </a:p>
        </p:txBody>
      </p:sp>
      <p:sp>
        <p:nvSpPr>
          <p:cNvPr id="221" name="TextBox 10"/>
          <p:cNvSpPr txBox="1">
            <a:spLocks noChangeArrowheads="1"/>
          </p:cNvSpPr>
          <p:nvPr/>
        </p:nvSpPr>
        <p:spPr bwMode="auto">
          <a:xfrm>
            <a:off x="327727" y="3556090"/>
            <a:ext cx="1220788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prstTxWarp prst="textNoShape">
              <a:avLst/>
            </a:prstTxWarp>
            <a:spAutoFit/>
          </a:bodyPr>
          <a:lstStyle/>
          <a:p>
            <a:pPr algn="r"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Los Angeles</a:t>
            </a:r>
          </a:p>
        </p:txBody>
      </p:sp>
      <p:sp>
        <p:nvSpPr>
          <p:cNvPr id="222" name="TextBox 11"/>
          <p:cNvSpPr txBox="1">
            <a:spLocks noChangeArrowheads="1"/>
          </p:cNvSpPr>
          <p:nvPr/>
        </p:nvSpPr>
        <p:spPr bwMode="auto">
          <a:xfrm>
            <a:off x="4" y="2817169"/>
            <a:ext cx="1311275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prstTxWarp prst="textNoShape">
              <a:avLst/>
            </a:prstTxWarp>
            <a:spAutoFit/>
          </a:bodyPr>
          <a:lstStyle/>
          <a:p>
            <a:pPr algn="r"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Vancouver</a:t>
            </a:r>
          </a:p>
        </p:txBody>
      </p:sp>
      <p:sp>
        <p:nvSpPr>
          <p:cNvPr id="223" name="TextBox 12"/>
          <p:cNvSpPr txBox="1">
            <a:spLocks noChangeArrowheads="1"/>
          </p:cNvSpPr>
          <p:nvPr/>
        </p:nvSpPr>
        <p:spPr bwMode="auto">
          <a:xfrm>
            <a:off x="1281172" y="3638753"/>
            <a:ext cx="898525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prstTxWarp prst="textNoShape">
              <a:avLst/>
            </a:prstTxWarp>
            <a:spAutoFit/>
          </a:bodyPr>
          <a:lstStyle/>
          <a:p>
            <a:pPr algn="r"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Austin</a:t>
            </a:r>
            <a:endParaRPr lang="en-US" sz="800" kern="0" dirty="0">
              <a:solidFill>
                <a:srgbClr val="FFFFFF"/>
              </a:solidFill>
              <a:latin typeface="Arial"/>
              <a:ea typeface="ＭＳ Ｐゴシック" pitchFamily="-128" charset="-128"/>
              <a:cs typeface="Arial"/>
            </a:endParaRPr>
          </a:p>
        </p:txBody>
      </p:sp>
      <p:sp>
        <p:nvSpPr>
          <p:cNvPr id="226" name="TextBox 15"/>
          <p:cNvSpPr txBox="1">
            <a:spLocks noChangeArrowheads="1"/>
          </p:cNvSpPr>
          <p:nvPr/>
        </p:nvSpPr>
        <p:spPr bwMode="auto">
          <a:xfrm>
            <a:off x="2726308" y="2764654"/>
            <a:ext cx="1495425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prstTxWarp prst="textNoShape">
              <a:avLst/>
            </a:prstTxWarp>
            <a:spAutoFit/>
          </a:bodyPr>
          <a:lstStyle/>
          <a:p>
            <a:pPr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Montreal</a:t>
            </a:r>
          </a:p>
        </p:txBody>
      </p:sp>
      <p:sp>
        <p:nvSpPr>
          <p:cNvPr id="227" name="TextBox 16"/>
          <p:cNvSpPr txBox="1">
            <a:spLocks noChangeArrowheads="1"/>
          </p:cNvSpPr>
          <p:nvPr/>
        </p:nvSpPr>
        <p:spPr bwMode="auto">
          <a:xfrm>
            <a:off x="1738112" y="2595717"/>
            <a:ext cx="1191307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Edmonton</a:t>
            </a:r>
          </a:p>
        </p:txBody>
      </p:sp>
      <p:sp>
        <p:nvSpPr>
          <p:cNvPr id="228" name="TextBox 27"/>
          <p:cNvSpPr txBox="1">
            <a:spLocks noChangeArrowheads="1"/>
          </p:cNvSpPr>
          <p:nvPr/>
        </p:nvSpPr>
        <p:spPr bwMode="auto">
          <a:xfrm>
            <a:off x="4792723" y="2633035"/>
            <a:ext cx="1564752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London</a:t>
            </a:r>
          </a:p>
        </p:txBody>
      </p:sp>
      <p:sp>
        <p:nvSpPr>
          <p:cNvPr id="229" name="TextBox 29"/>
          <p:cNvSpPr txBox="1">
            <a:spLocks noChangeArrowheads="1"/>
          </p:cNvSpPr>
          <p:nvPr/>
        </p:nvSpPr>
        <p:spPr bwMode="auto">
          <a:xfrm>
            <a:off x="3907359" y="3151904"/>
            <a:ext cx="1676400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algn="r"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Geneva</a:t>
            </a:r>
          </a:p>
        </p:txBody>
      </p:sp>
      <p:sp>
        <p:nvSpPr>
          <p:cNvPr id="231" name="TextBox 34"/>
          <p:cNvSpPr txBox="1">
            <a:spLocks noChangeArrowheads="1"/>
          </p:cNvSpPr>
          <p:nvPr/>
        </p:nvSpPr>
        <p:spPr bwMode="auto">
          <a:xfrm>
            <a:off x="8169455" y="3121794"/>
            <a:ext cx="479065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Seoul</a:t>
            </a:r>
          </a:p>
        </p:txBody>
      </p:sp>
      <p:sp>
        <p:nvSpPr>
          <p:cNvPr id="232" name="TextBox 37"/>
          <p:cNvSpPr txBox="1">
            <a:spLocks noChangeArrowheads="1"/>
          </p:cNvSpPr>
          <p:nvPr/>
        </p:nvSpPr>
        <p:spPr bwMode="auto">
          <a:xfrm>
            <a:off x="6639456" y="3724618"/>
            <a:ext cx="1219200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Hyderabad</a:t>
            </a:r>
          </a:p>
        </p:txBody>
      </p:sp>
      <p:sp>
        <p:nvSpPr>
          <p:cNvPr id="233" name="TextBox 39"/>
          <p:cNvSpPr txBox="1">
            <a:spLocks noChangeArrowheads="1"/>
          </p:cNvSpPr>
          <p:nvPr/>
        </p:nvSpPr>
        <p:spPr bwMode="auto">
          <a:xfrm>
            <a:off x="5595740" y="2995767"/>
            <a:ext cx="1512887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Bucharest</a:t>
            </a:r>
          </a:p>
        </p:txBody>
      </p:sp>
      <p:sp>
        <p:nvSpPr>
          <p:cNvPr id="248" name="TextBox 98"/>
          <p:cNvSpPr txBox="1">
            <a:spLocks noChangeArrowheads="1"/>
          </p:cNvSpPr>
          <p:nvPr/>
        </p:nvSpPr>
        <p:spPr bwMode="auto">
          <a:xfrm>
            <a:off x="6894599" y="4402371"/>
            <a:ext cx="679159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algn="r"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Singapore</a:t>
            </a:r>
          </a:p>
        </p:txBody>
      </p:sp>
      <p:sp>
        <p:nvSpPr>
          <p:cNvPr id="100" name="TextBox 16"/>
          <p:cNvSpPr txBox="1">
            <a:spLocks noChangeArrowheads="1"/>
          </p:cNvSpPr>
          <p:nvPr/>
        </p:nvSpPr>
        <p:spPr bwMode="auto">
          <a:xfrm>
            <a:off x="1708357" y="3237212"/>
            <a:ext cx="950913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Salt Lake City</a:t>
            </a:r>
          </a:p>
        </p:txBody>
      </p:sp>
      <p:sp>
        <p:nvSpPr>
          <p:cNvPr id="105" name="TextBox 32"/>
          <p:cNvSpPr txBox="1">
            <a:spLocks noChangeArrowheads="1"/>
          </p:cNvSpPr>
          <p:nvPr/>
        </p:nvSpPr>
        <p:spPr bwMode="auto">
          <a:xfrm>
            <a:off x="6569363" y="3198169"/>
            <a:ext cx="1295400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algn="r"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Beijing</a:t>
            </a:r>
          </a:p>
        </p:txBody>
      </p:sp>
      <p:sp>
        <p:nvSpPr>
          <p:cNvPr id="106" name="TextBox 98"/>
          <p:cNvSpPr txBox="1">
            <a:spLocks noChangeArrowheads="1"/>
          </p:cNvSpPr>
          <p:nvPr/>
        </p:nvSpPr>
        <p:spPr bwMode="auto">
          <a:xfrm>
            <a:off x="8174573" y="5472810"/>
            <a:ext cx="683564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Melbourne</a:t>
            </a:r>
          </a:p>
        </p:txBody>
      </p:sp>
      <p:sp>
        <p:nvSpPr>
          <p:cNvPr id="107" name="TextBox 15"/>
          <p:cNvSpPr txBox="1">
            <a:spLocks noChangeArrowheads="1"/>
          </p:cNvSpPr>
          <p:nvPr/>
        </p:nvSpPr>
        <p:spPr bwMode="auto">
          <a:xfrm>
            <a:off x="2543549" y="3609202"/>
            <a:ext cx="1495425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prstTxWarp prst="textNoShape">
              <a:avLst/>
            </a:prstTxWarp>
            <a:spAutoFit/>
          </a:bodyPr>
          <a:lstStyle/>
          <a:p>
            <a:pPr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Tiburon (Orlando)</a:t>
            </a:r>
          </a:p>
        </p:txBody>
      </p:sp>
      <p:sp>
        <p:nvSpPr>
          <p:cNvPr id="113" name="TextBox 32"/>
          <p:cNvSpPr txBox="1">
            <a:spLocks noChangeArrowheads="1"/>
          </p:cNvSpPr>
          <p:nvPr/>
        </p:nvSpPr>
        <p:spPr bwMode="auto">
          <a:xfrm>
            <a:off x="6814644" y="3603297"/>
            <a:ext cx="1295400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algn="r"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Shanghai</a:t>
            </a:r>
          </a:p>
        </p:txBody>
      </p:sp>
      <p:sp>
        <p:nvSpPr>
          <p:cNvPr id="118" name="TextBox 9"/>
          <p:cNvSpPr txBox="1">
            <a:spLocks noChangeArrowheads="1"/>
          </p:cNvSpPr>
          <p:nvPr/>
        </p:nvSpPr>
        <p:spPr bwMode="auto">
          <a:xfrm>
            <a:off x="257287" y="2993221"/>
            <a:ext cx="1093347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algn="r"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Seattle</a:t>
            </a:r>
          </a:p>
        </p:txBody>
      </p:sp>
      <p:sp>
        <p:nvSpPr>
          <p:cNvPr id="123" name="TextBox 11"/>
          <p:cNvSpPr txBox="1">
            <a:spLocks noChangeArrowheads="1"/>
          </p:cNvSpPr>
          <p:nvPr/>
        </p:nvSpPr>
        <p:spPr bwMode="auto">
          <a:xfrm>
            <a:off x="3765635" y="2394005"/>
            <a:ext cx="1311275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prstTxWarp prst="textNoShape">
              <a:avLst/>
            </a:prstTxWarp>
            <a:spAutoFit/>
          </a:bodyPr>
          <a:lstStyle/>
          <a:p>
            <a:pPr algn="r"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Gothenburg</a:t>
            </a:r>
          </a:p>
        </p:txBody>
      </p:sp>
      <p:sp>
        <p:nvSpPr>
          <p:cNvPr id="128" name="TextBox 34"/>
          <p:cNvSpPr txBox="1">
            <a:spLocks noChangeArrowheads="1"/>
          </p:cNvSpPr>
          <p:nvPr/>
        </p:nvSpPr>
        <p:spPr bwMode="auto">
          <a:xfrm>
            <a:off x="8638420" y="3452642"/>
            <a:ext cx="549927" cy="23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defTabSz="914286">
              <a:defRPr/>
            </a:pPr>
            <a:r>
              <a:rPr lang="en-US" sz="900" kern="0" dirty="0">
                <a:solidFill>
                  <a:schemeClr val="accent2"/>
                </a:solidFill>
                <a:ea typeface="ＭＳ Ｐゴシック" pitchFamily="-128" charset="-128"/>
                <a:cs typeface="ＭＳ Ｐゴシック" pitchFamily="-128" charset="-128"/>
              </a:rPr>
              <a:t>Tokyo</a:t>
            </a:r>
          </a:p>
        </p:txBody>
      </p:sp>
      <p:sp>
        <p:nvSpPr>
          <p:cNvPr id="133" name="TextBox 27"/>
          <p:cNvSpPr txBox="1">
            <a:spLocks noChangeArrowheads="1"/>
          </p:cNvSpPr>
          <p:nvPr/>
        </p:nvSpPr>
        <p:spPr bwMode="auto">
          <a:xfrm>
            <a:off x="4197374" y="2917872"/>
            <a:ext cx="683789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Guildford</a:t>
            </a:r>
          </a:p>
        </p:txBody>
      </p:sp>
      <p:sp>
        <p:nvSpPr>
          <p:cNvPr id="140" name="TextBox 27"/>
          <p:cNvSpPr txBox="1">
            <a:spLocks noChangeArrowheads="1"/>
          </p:cNvSpPr>
          <p:nvPr/>
        </p:nvSpPr>
        <p:spPr bwMode="auto">
          <a:xfrm>
            <a:off x="4038973" y="2656939"/>
            <a:ext cx="802778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Macclesfield</a:t>
            </a:r>
          </a:p>
        </p:txBody>
      </p:sp>
      <p:sp>
        <p:nvSpPr>
          <p:cNvPr id="144" name="TextBox 39"/>
          <p:cNvSpPr txBox="1">
            <a:spLocks noChangeArrowheads="1"/>
          </p:cNvSpPr>
          <p:nvPr/>
        </p:nvSpPr>
        <p:spPr bwMode="auto">
          <a:xfrm>
            <a:off x="6152883" y="5371589"/>
            <a:ext cx="1930091" cy="23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defTabSz="914286">
              <a:defRPr/>
            </a:pPr>
            <a:r>
              <a:rPr lang="en-US" sz="900" kern="0" dirty="0">
                <a:solidFill>
                  <a:schemeClr val="tx1">
                    <a:lumMod val="50000"/>
                  </a:schemeClr>
                </a:solidFill>
                <a:latin typeface="Arial"/>
                <a:ea typeface="ＭＳ Ｐゴシック" pitchFamily="-128" charset="-128"/>
                <a:cs typeface="Arial"/>
              </a:rPr>
              <a:t>Non-development location</a:t>
            </a:r>
          </a:p>
        </p:txBody>
      </p:sp>
      <p:sp>
        <p:nvSpPr>
          <p:cNvPr id="145" name="TextBox 39"/>
          <p:cNvSpPr txBox="1">
            <a:spLocks noChangeArrowheads="1"/>
          </p:cNvSpPr>
          <p:nvPr/>
        </p:nvSpPr>
        <p:spPr bwMode="auto">
          <a:xfrm>
            <a:off x="6154855" y="5610533"/>
            <a:ext cx="1512887" cy="23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defTabSz="914286">
              <a:defRPr/>
            </a:pPr>
            <a:r>
              <a:rPr lang="en-US" sz="900" kern="0" dirty="0">
                <a:solidFill>
                  <a:schemeClr val="tx1">
                    <a:lumMod val="50000"/>
                  </a:schemeClr>
                </a:solidFill>
                <a:latin typeface="Arial"/>
                <a:ea typeface="ＭＳ Ｐゴシック" pitchFamily="-128" charset="-128"/>
                <a:cs typeface="Arial"/>
              </a:rPr>
              <a:t>Development location</a:t>
            </a:r>
          </a:p>
        </p:txBody>
      </p:sp>
      <p:sp>
        <p:nvSpPr>
          <p:cNvPr id="151" name="TextBox 15"/>
          <p:cNvSpPr txBox="1">
            <a:spLocks noChangeArrowheads="1"/>
          </p:cNvSpPr>
          <p:nvPr/>
        </p:nvSpPr>
        <p:spPr bwMode="auto">
          <a:xfrm>
            <a:off x="3135215" y="2920395"/>
            <a:ext cx="951138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Charlottetown</a:t>
            </a:r>
          </a:p>
        </p:txBody>
      </p:sp>
      <p:sp>
        <p:nvSpPr>
          <p:cNvPr id="114" name="TextBox 15"/>
          <p:cNvSpPr txBox="1">
            <a:spLocks noChangeArrowheads="1"/>
          </p:cNvSpPr>
          <p:nvPr/>
        </p:nvSpPr>
        <p:spPr bwMode="auto">
          <a:xfrm>
            <a:off x="2102495" y="2948112"/>
            <a:ext cx="744664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Kitchener</a:t>
            </a:r>
          </a:p>
        </p:txBody>
      </p:sp>
      <p:sp>
        <p:nvSpPr>
          <p:cNvPr id="116" name="TextBox 16"/>
          <p:cNvSpPr txBox="1">
            <a:spLocks noChangeArrowheads="1"/>
          </p:cNvSpPr>
          <p:nvPr/>
        </p:nvSpPr>
        <p:spPr bwMode="auto">
          <a:xfrm>
            <a:off x="1431402" y="3039711"/>
            <a:ext cx="950913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Sacramento</a:t>
            </a:r>
          </a:p>
        </p:txBody>
      </p:sp>
      <p:sp>
        <p:nvSpPr>
          <p:cNvPr id="122" name="TextBox 12"/>
          <p:cNvSpPr txBox="1">
            <a:spLocks noChangeArrowheads="1"/>
          </p:cNvSpPr>
          <p:nvPr/>
        </p:nvSpPr>
        <p:spPr bwMode="auto">
          <a:xfrm>
            <a:off x="2179697" y="3402075"/>
            <a:ext cx="898525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prstTxWarp prst="textNoShape">
              <a:avLst/>
            </a:prstTxWarp>
            <a:spAutoFit/>
          </a:bodyPr>
          <a:lstStyle/>
          <a:p>
            <a:pPr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Baton Rouge</a:t>
            </a:r>
            <a:endParaRPr lang="en-US" sz="800" kern="0" dirty="0">
              <a:solidFill>
                <a:srgbClr val="FFFFFF"/>
              </a:solidFill>
              <a:latin typeface="Arial"/>
              <a:ea typeface="ＭＳ Ｐゴシック" pitchFamily="-128" charset="-128"/>
              <a:cs typeface="Arial"/>
            </a:endParaRPr>
          </a:p>
        </p:txBody>
      </p:sp>
      <p:sp>
        <p:nvSpPr>
          <p:cNvPr id="160" name="TextBox 27"/>
          <p:cNvSpPr txBox="1">
            <a:spLocks noChangeArrowheads="1"/>
          </p:cNvSpPr>
          <p:nvPr/>
        </p:nvSpPr>
        <p:spPr bwMode="auto">
          <a:xfrm>
            <a:off x="4187708" y="3231360"/>
            <a:ext cx="553162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Madrid</a:t>
            </a:r>
          </a:p>
        </p:txBody>
      </p:sp>
      <p:sp>
        <p:nvSpPr>
          <p:cNvPr id="165" name="TextBox 27"/>
          <p:cNvSpPr txBox="1">
            <a:spLocks noChangeArrowheads="1"/>
          </p:cNvSpPr>
          <p:nvPr/>
        </p:nvSpPr>
        <p:spPr bwMode="auto">
          <a:xfrm>
            <a:off x="4608277" y="3034868"/>
            <a:ext cx="514232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Lyon</a:t>
            </a:r>
          </a:p>
        </p:txBody>
      </p:sp>
      <p:sp>
        <p:nvSpPr>
          <p:cNvPr id="170" name="TextBox 27"/>
          <p:cNvSpPr txBox="1">
            <a:spLocks noChangeArrowheads="1"/>
          </p:cNvSpPr>
          <p:nvPr/>
        </p:nvSpPr>
        <p:spPr bwMode="auto">
          <a:xfrm>
            <a:off x="5016858" y="2799204"/>
            <a:ext cx="1564752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Cologne</a:t>
            </a:r>
          </a:p>
        </p:txBody>
      </p:sp>
      <p:sp>
        <p:nvSpPr>
          <p:cNvPr id="172" name="TextBox 98"/>
          <p:cNvSpPr txBox="1">
            <a:spLocks noChangeArrowheads="1"/>
          </p:cNvSpPr>
          <p:nvPr/>
        </p:nvSpPr>
        <p:spPr bwMode="auto">
          <a:xfrm>
            <a:off x="8540173" y="5188130"/>
            <a:ext cx="589962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Sydney</a:t>
            </a:r>
          </a:p>
        </p:txBody>
      </p:sp>
      <p:sp>
        <p:nvSpPr>
          <p:cNvPr id="174" name="TextBox 27"/>
          <p:cNvSpPr txBox="1">
            <a:spLocks noChangeArrowheads="1"/>
          </p:cNvSpPr>
          <p:nvPr/>
        </p:nvSpPr>
        <p:spPr bwMode="auto">
          <a:xfrm>
            <a:off x="5551734" y="2199453"/>
            <a:ext cx="1564752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Helsinki</a:t>
            </a:r>
          </a:p>
        </p:txBody>
      </p:sp>
      <p:sp>
        <p:nvSpPr>
          <p:cNvPr id="176" name="TextBox 9"/>
          <p:cNvSpPr txBox="1">
            <a:spLocks noChangeArrowheads="1"/>
          </p:cNvSpPr>
          <p:nvPr/>
        </p:nvSpPr>
        <p:spPr bwMode="auto">
          <a:xfrm>
            <a:off x="-152400" y="3243173"/>
            <a:ext cx="1481138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algn="r" defTabSz="914286">
              <a:defRPr/>
            </a:pPr>
            <a:r>
              <a:rPr lang="en-US" sz="800" kern="0" dirty="0">
                <a:solidFill>
                  <a:schemeClr val="accent2"/>
                </a:solidFill>
                <a:latin typeface="Arial"/>
                <a:ea typeface="ＭＳ Ｐゴシック" pitchFamily="-128" charset="-128"/>
                <a:cs typeface="Arial"/>
              </a:rPr>
              <a:t>San Francisco</a:t>
            </a:r>
          </a:p>
        </p:txBody>
      </p:sp>
      <p:sp>
        <p:nvSpPr>
          <p:cNvPr id="188" name="Title 15"/>
          <p:cNvSpPr txBox="1">
            <a:spLocks/>
          </p:cNvSpPr>
          <p:nvPr/>
        </p:nvSpPr>
        <p:spPr>
          <a:xfrm>
            <a:off x="168629" y="865154"/>
            <a:ext cx="4439649" cy="857250"/>
          </a:xfrm>
          <a:prstGeom prst="rect">
            <a:avLst/>
          </a:prstGeom>
        </p:spPr>
        <p:txBody>
          <a:bodyPr lIns="91428" tIns="45714" rIns="91428" bIns="45714" anchor="ctr" anchorCtr="0"/>
          <a:lstStyle>
            <a:lvl1pPr algn="l" defTabSz="815391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BAE2EF"/>
                </a:solidFill>
                <a:latin typeface="+mj-lt"/>
                <a:ea typeface="ＭＳ Ｐゴシック" pitchFamily="36" charset="-128"/>
                <a:cs typeface="ＭＳ Ｐゴシック" pitchFamily="36" charset="-128"/>
              </a:defRPr>
            </a:lvl1pPr>
            <a:lvl2pPr algn="ctr" defTabSz="81539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CC00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2pPr>
            <a:lvl3pPr algn="ctr" defTabSz="81539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CC00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3pPr>
            <a:lvl4pPr algn="ctr" defTabSz="81539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CC00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4pPr>
            <a:lvl5pPr algn="ctr" defTabSz="81539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CC00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5pPr>
            <a:lvl6pPr marL="178554" algn="ctr" defTabSz="510241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6" charset="0"/>
              </a:defRPr>
            </a:lvl6pPr>
            <a:lvl7pPr marL="357106" algn="ctr" defTabSz="510241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6" charset="0"/>
              </a:defRPr>
            </a:lvl7pPr>
            <a:lvl8pPr marL="535659" algn="ctr" defTabSz="510241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6" charset="0"/>
              </a:defRPr>
            </a:lvl8pPr>
            <a:lvl9pPr marL="714212" algn="ctr" defTabSz="510241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6" charset="0"/>
              </a:defRPr>
            </a:lvl9pPr>
          </a:lstStyle>
          <a:p>
            <a:r>
              <a:rPr lang="en-US" sz="4000" i="1" spc="-300" dirty="0">
                <a:solidFill>
                  <a:schemeClr val="bg1"/>
                </a:solidFill>
                <a:latin typeface="Arial Black"/>
                <a:cs typeface="Arial Black"/>
              </a:rPr>
              <a:t>GLOBAL REACH</a:t>
            </a:r>
          </a:p>
        </p:txBody>
      </p:sp>
      <p:sp>
        <p:nvSpPr>
          <p:cNvPr id="208" name="Oval 207"/>
          <p:cNvSpPr/>
          <p:nvPr/>
        </p:nvSpPr>
        <p:spPr>
          <a:xfrm>
            <a:off x="1677686" y="2652548"/>
            <a:ext cx="120851" cy="12085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b="1" dirty="0">
              <a:latin typeface="Arial Narrow"/>
              <a:cs typeface="Arial Narrow"/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8782789" y="5531770"/>
            <a:ext cx="120851" cy="12085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b="1" dirty="0">
              <a:latin typeface="Arial Narrow"/>
              <a:cs typeface="Arial Narrow"/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8935189" y="5374761"/>
            <a:ext cx="120851" cy="12085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b="1" dirty="0">
              <a:latin typeface="Arial Narrow"/>
              <a:cs typeface="Arial Narrow"/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8288137" y="3340557"/>
            <a:ext cx="120851" cy="12085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b="1" dirty="0">
              <a:latin typeface="Arial Narrow"/>
              <a:cs typeface="Arial Narrow"/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7804338" y="3255142"/>
            <a:ext cx="120851" cy="12085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b="1" dirty="0">
              <a:latin typeface="Arial Narrow"/>
              <a:cs typeface="Arial Narrow"/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5520779" y="3056424"/>
            <a:ext cx="120851" cy="12085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b="1" dirty="0">
              <a:latin typeface="Arial Narrow"/>
              <a:cs typeface="Arial Narrow"/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5439123" y="2300581"/>
            <a:ext cx="120851" cy="12085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b="1" dirty="0">
              <a:latin typeface="Arial Narrow"/>
              <a:cs typeface="Arial Narrow"/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5157540" y="2393278"/>
            <a:ext cx="120851" cy="12085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b="1" dirty="0">
              <a:latin typeface="Arial Narrow"/>
              <a:cs typeface="Arial Narrow"/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5063115" y="2490244"/>
            <a:ext cx="120851" cy="12085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b="1" dirty="0">
              <a:latin typeface="Arial Narrow"/>
              <a:cs typeface="Arial Narrow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4740871" y="2965600"/>
            <a:ext cx="120851" cy="12085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b="1" dirty="0">
              <a:latin typeface="Arial Narrow"/>
              <a:cs typeface="Arial Narrow"/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8592399" y="3435239"/>
            <a:ext cx="120851" cy="1208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b="1" dirty="0">
              <a:latin typeface="Arial Narrow"/>
              <a:cs typeface="Arial Narrow"/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8077201" y="3665413"/>
            <a:ext cx="120851" cy="1208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b="1" dirty="0">
              <a:latin typeface="Arial Narrow"/>
              <a:cs typeface="Arial Narrow"/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7540702" y="4464087"/>
            <a:ext cx="120851" cy="1208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4624700" y="3270543"/>
            <a:ext cx="120851" cy="1208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274" name="Oval 273"/>
          <p:cNvSpPr/>
          <p:nvPr/>
        </p:nvSpPr>
        <p:spPr>
          <a:xfrm>
            <a:off x="4942264" y="2864570"/>
            <a:ext cx="120851" cy="1208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5016484" y="3091921"/>
            <a:ext cx="120851" cy="1208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276" name="Oval 275"/>
          <p:cNvSpPr/>
          <p:nvPr/>
        </p:nvSpPr>
        <p:spPr>
          <a:xfrm>
            <a:off x="4925510" y="3032600"/>
            <a:ext cx="120851" cy="1208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4745551" y="2788040"/>
            <a:ext cx="120851" cy="1208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279" name="Oval 278"/>
          <p:cNvSpPr/>
          <p:nvPr/>
        </p:nvSpPr>
        <p:spPr>
          <a:xfrm>
            <a:off x="2218882" y="3599920"/>
            <a:ext cx="120851" cy="1208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280" name="Oval 279"/>
          <p:cNvSpPr/>
          <p:nvPr/>
        </p:nvSpPr>
        <p:spPr>
          <a:xfrm>
            <a:off x="2453057" y="3638753"/>
            <a:ext cx="120851" cy="12085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282" name="Oval 281"/>
          <p:cNvSpPr/>
          <p:nvPr/>
        </p:nvSpPr>
        <p:spPr>
          <a:xfrm>
            <a:off x="3074789" y="2979285"/>
            <a:ext cx="120851" cy="120851"/>
          </a:xfrm>
          <a:prstGeom prst="ellipse">
            <a:avLst/>
          </a:prstGeom>
          <a:solidFill>
            <a:srgbClr val="0045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2726308" y="2947811"/>
            <a:ext cx="120851" cy="12085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2659270" y="3008236"/>
            <a:ext cx="120851" cy="12085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1918159" y="3557080"/>
            <a:ext cx="120851" cy="12085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1647931" y="3292749"/>
            <a:ext cx="120851" cy="12085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288" name="Oval 287"/>
          <p:cNvSpPr/>
          <p:nvPr/>
        </p:nvSpPr>
        <p:spPr>
          <a:xfrm>
            <a:off x="1252539" y="2872370"/>
            <a:ext cx="120851" cy="12085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289" name="Oval 288"/>
          <p:cNvSpPr/>
          <p:nvPr/>
        </p:nvSpPr>
        <p:spPr>
          <a:xfrm>
            <a:off x="1309349" y="3036896"/>
            <a:ext cx="120851" cy="12085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1309349" y="3273591"/>
            <a:ext cx="120851" cy="12085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291" name="Oval 290"/>
          <p:cNvSpPr/>
          <p:nvPr/>
        </p:nvSpPr>
        <p:spPr>
          <a:xfrm>
            <a:off x="1354139" y="3353174"/>
            <a:ext cx="120851" cy="12085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1430200" y="3190850"/>
            <a:ext cx="120851" cy="12085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293" name="Oval 292"/>
          <p:cNvSpPr/>
          <p:nvPr/>
        </p:nvSpPr>
        <p:spPr>
          <a:xfrm>
            <a:off x="1461749" y="3517902"/>
            <a:ext cx="120851" cy="12085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294" name="Oval 293"/>
          <p:cNvSpPr/>
          <p:nvPr/>
        </p:nvSpPr>
        <p:spPr>
          <a:xfrm>
            <a:off x="6060686" y="5692731"/>
            <a:ext cx="120851" cy="12085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052" y="5207269"/>
            <a:ext cx="5137334" cy="691926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b="1" dirty="0">
              <a:latin typeface="Arial Narrow"/>
              <a:cs typeface="Arial Narrow"/>
            </a:endParaRPr>
          </a:p>
        </p:txBody>
      </p:sp>
      <p:sp>
        <p:nvSpPr>
          <p:cNvPr id="295" name="Oval 294"/>
          <p:cNvSpPr/>
          <p:nvPr/>
        </p:nvSpPr>
        <p:spPr>
          <a:xfrm>
            <a:off x="6060686" y="5447835"/>
            <a:ext cx="120851" cy="1208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378386" y="5396671"/>
            <a:ext cx="919969" cy="475759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>
              <a:lnSpc>
                <a:spcPts val="1500"/>
              </a:lnSpc>
            </a:pPr>
            <a:r>
              <a:rPr lang="en-US" sz="3200" b="1" spc="-150" dirty="0">
                <a:solidFill>
                  <a:schemeClr val="accent1"/>
                </a:solidFill>
                <a:latin typeface="Arial Black"/>
                <a:cs typeface="Arial Black"/>
              </a:rPr>
              <a:t>31</a:t>
            </a:r>
          </a:p>
          <a:p>
            <a:pPr>
              <a:lnSpc>
                <a:spcPts val="1500"/>
              </a:lnSpc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 Black"/>
                <a:cs typeface="Arial Black"/>
              </a:rPr>
              <a:t>OFFICES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723288" y="5396671"/>
            <a:ext cx="1253669" cy="475759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>
              <a:lnSpc>
                <a:spcPts val="1500"/>
              </a:lnSpc>
            </a:pPr>
            <a:r>
              <a:rPr lang="en-US" sz="3200" b="1" spc="-150" dirty="0">
                <a:solidFill>
                  <a:schemeClr val="accent1"/>
                </a:solidFill>
                <a:latin typeface="Arial Black"/>
                <a:cs typeface="Arial Black"/>
              </a:rPr>
              <a:t>&gt;25</a:t>
            </a:r>
          </a:p>
          <a:p>
            <a:pPr>
              <a:lnSpc>
                <a:spcPts val="1500"/>
              </a:lnSpc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 Black"/>
                <a:cs typeface="Arial Black"/>
              </a:rPr>
              <a:t>LANGUAGES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401889" y="5396671"/>
            <a:ext cx="1706317" cy="475759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>
              <a:lnSpc>
                <a:spcPts val="1500"/>
              </a:lnSpc>
            </a:pPr>
            <a:r>
              <a:rPr lang="en-US" sz="3200" b="1" spc="-150" dirty="0">
                <a:solidFill>
                  <a:schemeClr val="accent1"/>
                </a:solidFill>
                <a:latin typeface="Arial Black"/>
                <a:cs typeface="Arial Black"/>
              </a:rPr>
              <a:t>&gt;1,200</a:t>
            </a:r>
          </a:p>
          <a:p>
            <a:pPr>
              <a:lnSpc>
                <a:spcPts val="1500"/>
              </a:lnSpc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 Black"/>
                <a:cs typeface="Arial Black"/>
              </a:rPr>
              <a:t>SKUS PUBLISHED</a:t>
            </a:r>
          </a:p>
        </p:txBody>
      </p:sp>
      <p:sp>
        <p:nvSpPr>
          <p:cNvPr id="79" name="Oval 78"/>
          <p:cNvSpPr/>
          <p:nvPr/>
        </p:nvSpPr>
        <p:spPr>
          <a:xfrm>
            <a:off x="6932917" y="3914362"/>
            <a:ext cx="120851" cy="12085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b="1" dirty="0">
              <a:latin typeface="Arial Narrow"/>
              <a:cs typeface="Arial Narrow"/>
            </a:endParaRPr>
          </a:p>
        </p:txBody>
      </p:sp>
      <p:sp>
        <p:nvSpPr>
          <p:cNvPr id="80" name="Title 5"/>
          <p:cNvSpPr txBox="1">
            <a:spLocks/>
          </p:cNvSpPr>
          <p:nvPr/>
        </p:nvSpPr>
        <p:spPr>
          <a:xfrm>
            <a:off x="458962" y="8186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Electronic Arts</a:t>
            </a:r>
            <a:endParaRPr lang="en-US" dirty="0"/>
          </a:p>
        </p:txBody>
      </p:sp>
      <p:pic>
        <p:nvPicPr>
          <p:cNvPr id="81" name="Content Placeholder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" y="6009730"/>
            <a:ext cx="808831" cy="80883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381" y="5989990"/>
            <a:ext cx="1847619" cy="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68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5" grpId="0"/>
      <p:bldP spid="84" grpId="0"/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les_006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73058"/>
            <a:ext cx="9144001" cy="513559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865154"/>
            <a:ext cx="9144000" cy="5143500"/>
          </a:xfrm>
          <a:prstGeom prst="rect">
            <a:avLst/>
          </a:prstGeom>
          <a:solidFill>
            <a:schemeClr val="accent4"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b="1" dirty="0">
              <a:latin typeface="Arial Narrow"/>
              <a:cs typeface="Arial Narro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5F016-550A-9F40-B7DF-CCDE36CF7844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8628" y="865154"/>
            <a:ext cx="8856048" cy="4750022"/>
            <a:chOff x="168628" y="7904"/>
            <a:chExt cx="8856048" cy="47500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8762" y="1880340"/>
              <a:ext cx="632161" cy="885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6273" y="1019948"/>
              <a:ext cx="1044506" cy="379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 descr="http://www.joystickdivision.com/bejeweled%203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755" y="3279358"/>
              <a:ext cx="1285248" cy="443411"/>
            </a:xfrm>
            <a:prstGeom prst="rect">
              <a:avLst/>
            </a:prstGeom>
            <a:noFill/>
          </p:spPr>
        </p:pic>
        <p:pic>
          <p:nvPicPr>
            <p:cNvPr id="9" name="Picture 35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836544" y="3161694"/>
              <a:ext cx="807513" cy="481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C:\Users\marialee\Pictures\ME3.png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03216" y="3175372"/>
              <a:ext cx="1203492" cy="389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46672" y="1961834"/>
              <a:ext cx="1198400" cy="604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00705" y="874606"/>
              <a:ext cx="1023971" cy="572532"/>
            </a:xfrm>
            <a:prstGeom prst="rect">
              <a:avLst/>
            </a:prstGeom>
          </p:spPr>
        </p:pic>
        <p:pic>
          <p:nvPicPr>
            <p:cNvPr id="14" name="Picture 13" descr="MONCIPD600x600LogoR1.png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5414" y="2982538"/>
              <a:ext cx="988033" cy="807489"/>
            </a:xfrm>
            <a:prstGeom prst="rect">
              <a:avLst/>
            </a:prstGeom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66299" y="2161955"/>
              <a:ext cx="1910336" cy="238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905225" y="1092456"/>
              <a:ext cx="802575" cy="4161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6" descr="http://www.sharedapk.com/wp-content/uploads/2013/07/Real-Racing-3-Logo1.png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6954" y="3071054"/>
              <a:ext cx="595075" cy="595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://wpuploads.appadvice.com/wp-content/uploads/2013/02/The-Simpsons%E2%84%A2-Tapped-OutLarge.png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106" y="2053706"/>
              <a:ext cx="612122" cy="612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://www.hardbloxx.de/wp-content/uploads/2013/03/SimCity_logo.png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78" y="1019427"/>
              <a:ext cx="1291114" cy="645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1398" y="3972045"/>
              <a:ext cx="1710547" cy="785881"/>
            </a:xfrm>
            <a:prstGeom prst="rect">
              <a:avLst/>
            </a:prstGeom>
            <a:effectLst>
              <a:glow rad="101600">
                <a:schemeClr val="bg1">
                  <a:alpha val="49000"/>
                </a:schemeClr>
              </a:glow>
            </a:effectLst>
          </p:spPr>
        </p:pic>
        <p:pic>
          <p:nvPicPr>
            <p:cNvPr id="23" name="Picture 22" descr="Battlefield Hardline Logo.png"/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403"/>
            <a:stretch/>
          </p:blipFill>
          <p:spPr>
            <a:xfrm>
              <a:off x="3077479" y="1167002"/>
              <a:ext cx="1410469" cy="245897"/>
            </a:xfrm>
            <a:prstGeom prst="rect">
              <a:avLst/>
            </a:prstGeom>
            <a:effectLst>
              <a:glow rad="38100">
                <a:schemeClr val="bg1">
                  <a:alpha val="28000"/>
                </a:schemeClr>
              </a:glo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9297" y="3071054"/>
              <a:ext cx="750635" cy="651715"/>
            </a:xfrm>
            <a:prstGeom prst="rect">
              <a:avLst/>
            </a:prstGeom>
            <a:effectLst>
              <a:glow rad="38100">
                <a:schemeClr val="bg1">
                  <a:alpha val="28000"/>
                </a:schemeClr>
              </a:glo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6259" y="2068032"/>
              <a:ext cx="837416" cy="433769"/>
            </a:xfrm>
            <a:prstGeom prst="rect">
              <a:avLst/>
            </a:prstGeom>
          </p:spPr>
        </p:pic>
        <p:sp>
          <p:nvSpPr>
            <p:cNvPr id="28" name="Title 15"/>
            <p:cNvSpPr txBox="1">
              <a:spLocks/>
            </p:cNvSpPr>
            <p:nvPr/>
          </p:nvSpPr>
          <p:spPr>
            <a:xfrm>
              <a:off x="168628" y="7904"/>
              <a:ext cx="8418299" cy="857250"/>
            </a:xfrm>
            <a:prstGeom prst="rect">
              <a:avLst/>
            </a:prstGeom>
          </p:spPr>
          <p:txBody>
            <a:bodyPr lIns="91428" tIns="45714" rIns="91428" bIns="45714" anchor="ctr" anchorCtr="0"/>
            <a:lstStyle>
              <a:lvl1pPr algn="l" defTabSz="815391" rtl="0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BAE2EF"/>
                  </a:solidFill>
                  <a:latin typeface="+mj-lt"/>
                  <a:ea typeface="ＭＳ Ｐゴシック" pitchFamily="36" charset="-128"/>
                  <a:cs typeface="ＭＳ Ｐゴシック" pitchFamily="36" charset="-128"/>
                </a:defRPr>
              </a:lvl1pPr>
              <a:lvl2pPr algn="ctr" defTabSz="815391" rtl="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CC00"/>
                  </a:solidFill>
                  <a:latin typeface="Arial" pitchFamily="36" charset="0"/>
                  <a:ea typeface="ＭＳ Ｐゴシック" pitchFamily="36" charset="-128"/>
                  <a:cs typeface="ＭＳ Ｐゴシック" pitchFamily="36" charset="-128"/>
                </a:defRPr>
              </a:lvl2pPr>
              <a:lvl3pPr algn="ctr" defTabSz="815391" rtl="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CC00"/>
                  </a:solidFill>
                  <a:latin typeface="Arial" pitchFamily="36" charset="0"/>
                  <a:ea typeface="ＭＳ Ｐゴシック" pitchFamily="36" charset="-128"/>
                  <a:cs typeface="ＭＳ Ｐゴシック" pitchFamily="36" charset="-128"/>
                </a:defRPr>
              </a:lvl3pPr>
              <a:lvl4pPr algn="ctr" defTabSz="815391" rtl="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CC00"/>
                  </a:solidFill>
                  <a:latin typeface="Arial" pitchFamily="36" charset="0"/>
                  <a:ea typeface="ＭＳ Ｐゴシック" pitchFamily="36" charset="-128"/>
                  <a:cs typeface="ＭＳ Ｐゴシック" pitchFamily="36" charset="-128"/>
                </a:defRPr>
              </a:lvl4pPr>
              <a:lvl5pPr algn="ctr" defTabSz="815391" rtl="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CC00"/>
                  </a:solidFill>
                  <a:latin typeface="Arial" pitchFamily="36" charset="0"/>
                  <a:ea typeface="ＭＳ Ｐゴシック" pitchFamily="36" charset="-128"/>
                  <a:cs typeface="ＭＳ Ｐゴシック" pitchFamily="36" charset="-128"/>
                </a:defRPr>
              </a:lvl5pPr>
              <a:lvl6pPr marL="178554" algn="ctr" defTabSz="510241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6" charset="0"/>
                </a:defRPr>
              </a:lvl6pPr>
              <a:lvl7pPr marL="357106" algn="ctr" defTabSz="510241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6" charset="0"/>
                </a:defRPr>
              </a:lvl7pPr>
              <a:lvl8pPr marL="535659" algn="ctr" defTabSz="510241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6" charset="0"/>
                </a:defRPr>
              </a:lvl8pPr>
              <a:lvl9pPr marL="714212" algn="ctr" defTabSz="510241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6" charset="0"/>
                </a:defRPr>
              </a:lvl9pPr>
            </a:lstStyle>
            <a:p>
              <a:r>
                <a:rPr lang="en-US" sz="4000" i="1" spc="-300" dirty="0">
                  <a:solidFill>
                    <a:srgbClr val="FFFFFF"/>
                  </a:solidFill>
                  <a:latin typeface="Arial Black"/>
                  <a:cs typeface="Arial Black"/>
                </a:rPr>
                <a:t>GAMING’S BIGGEST BRANDS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1129" y="1896087"/>
            <a:ext cx="1442529" cy="36074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150" y="2719896"/>
            <a:ext cx="1548850" cy="785488"/>
          </a:xfrm>
          <a:prstGeom prst="rect">
            <a:avLst/>
          </a:prstGeom>
        </p:spPr>
      </p:pic>
      <p:pic>
        <p:nvPicPr>
          <p:cNvPr id="5" name="Picture 4" descr="titanfall_logo.png"/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0923" y="4843982"/>
            <a:ext cx="1810942" cy="559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6243" y="5020442"/>
            <a:ext cx="1731818" cy="301051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-5090" y="1019175"/>
            <a:ext cx="9149090" cy="549208"/>
          </a:xfrm>
          <a:prstGeom prst="rect">
            <a:avLst/>
          </a:prstGeom>
          <a:solidFill>
            <a:schemeClr val="bg2">
              <a:alpha val="3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b="1" dirty="0">
              <a:latin typeface="Arial Narrow"/>
              <a:cs typeface="Arial Narrow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381" y="6000617"/>
            <a:ext cx="1847619" cy="828571"/>
          </a:xfrm>
          <a:prstGeom prst="rect">
            <a:avLst/>
          </a:prstGeom>
        </p:spPr>
      </p:pic>
      <p:sp>
        <p:nvSpPr>
          <p:cNvPr id="32" name="Title 5"/>
          <p:cNvSpPr txBox="1">
            <a:spLocks/>
          </p:cNvSpPr>
          <p:nvPr/>
        </p:nvSpPr>
        <p:spPr>
          <a:xfrm>
            <a:off x="463296" y="9997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Electronic Arts</a:t>
            </a:r>
            <a:endParaRPr lang="en-US" dirty="0"/>
          </a:p>
        </p:txBody>
      </p:sp>
      <p:pic>
        <p:nvPicPr>
          <p:cNvPr id="35" name="Content Placeholder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" y="6009195"/>
            <a:ext cx="808831" cy="80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88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2695</TotalTime>
  <Words>584</Words>
  <Application>Microsoft Office PowerPoint</Application>
  <PresentationFormat>On-screen Show (4:3)</PresentationFormat>
  <Paragraphs>142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What Keeps You Up At Night?</vt:lpstr>
      <vt:lpstr>Nightmare Solution’s Team</vt:lpstr>
      <vt:lpstr>Session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Keeps EA Up at Night? Issue #1:  Noise</vt:lpstr>
      <vt:lpstr>What Keeps EA Up at Night? Issue #2:  Being viewed as a Support vs. Strategic Function</vt:lpstr>
      <vt:lpstr>Intuitive Surgical</vt:lpstr>
      <vt:lpstr>What keeps me up at night?</vt:lpstr>
      <vt:lpstr>PowerPoint Presentation</vt:lpstr>
      <vt:lpstr>What keeps me up at night? Continued…</vt:lpstr>
      <vt:lpstr>Keeping Me Awake!</vt:lpstr>
      <vt:lpstr> “Up at Night” Challenges Discussion</vt:lpstr>
      <vt:lpstr>Thank you for letting us help you sleep tonight!</vt:lpstr>
    </vt:vector>
  </TitlesOfParts>
  <Company>Adobe Systems,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Taylor</dc:creator>
  <cp:lastModifiedBy>Christina Seskey</cp:lastModifiedBy>
  <cp:revision>49</cp:revision>
  <cp:lastPrinted>2016-02-21T22:02:21Z</cp:lastPrinted>
  <dcterms:created xsi:type="dcterms:W3CDTF">2015-01-22T21:28:28Z</dcterms:created>
  <dcterms:modified xsi:type="dcterms:W3CDTF">2016-03-09T19:11:52Z</dcterms:modified>
</cp:coreProperties>
</file>